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5" r:id="rId1"/>
    <p:sldMasterId id="2147483662" r:id="rId2"/>
  </p:sldMasterIdLst>
  <p:notesMasterIdLst>
    <p:notesMasterId r:id="rId136"/>
  </p:notesMasterIdLst>
  <p:handoutMasterIdLst>
    <p:handoutMasterId r:id="rId137"/>
  </p:handoutMasterIdLst>
  <p:sldIdLst>
    <p:sldId id="256" r:id="rId3"/>
    <p:sldId id="439" r:id="rId4"/>
    <p:sldId id="359" r:id="rId5"/>
    <p:sldId id="360" r:id="rId6"/>
    <p:sldId id="440" r:id="rId7"/>
    <p:sldId id="361" r:id="rId8"/>
    <p:sldId id="362" r:id="rId9"/>
    <p:sldId id="363" r:id="rId10"/>
    <p:sldId id="364" r:id="rId11"/>
    <p:sldId id="365" r:id="rId12"/>
    <p:sldId id="366" r:id="rId13"/>
    <p:sldId id="367" r:id="rId14"/>
    <p:sldId id="368" r:id="rId15"/>
    <p:sldId id="369" r:id="rId16"/>
    <p:sldId id="370" r:id="rId17"/>
    <p:sldId id="371" r:id="rId18"/>
    <p:sldId id="372" r:id="rId19"/>
    <p:sldId id="373" r:id="rId20"/>
    <p:sldId id="374" r:id="rId21"/>
    <p:sldId id="375" r:id="rId22"/>
    <p:sldId id="376" r:id="rId23"/>
    <p:sldId id="377" r:id="rId24"/>
    <p:sldId id="378" r:id="rId25"/>
    <p:sldId id="379" r:id="rId26"/>
    <p:sldId id="380" r:id="rId27"/>
    <p:sldId id="381" r:id="rId28"/>
    <p:sldId id="382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402" r:id="rId42"/>
    <p:sldId id="410" r:id="rId43"/>
    <p:sldId id="411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04" r:id="rId52"/>
    <p:sldId id="419" r:id="rId53"/>
    <p:sldId id="396" r:id="rId54"/>
    <p:sldId id="405" r:id="rId55"/>
    <p:sldId id="420" r:id="rId56"/>
    <p:sldId id="421" r:id="rId57"/>
    <p:sldId id="422" r:id="rId58"/>
    <p:sldId id="423" r:id="rId59"/>
    <p:sldId id="424" r:id="rId60"/>
    <p:sldId id="425" r:id="rId61"/>
    <p:sldId id="426" r:id="rId62"/>
    <p:sldId id="397" r:id="rId63"/>
    <p:sldId id="406" r:id="rId64"/>
    <p:sldId id="427" r:id="rId65"/>
    <p:sldId id="428" r:id="rId66"/>
    <p:sldId id="429" r:id="rId67"/>
    <p:sldId id="398" r:id="rId68"/>
    <p:sldId id="407" r:id="rId69"/>
    <p:sldId id="430" r:id="rId70"/>
    <p:sldId id="431" r:id="rId71"/>
    <p:sldId id="432" r:id="rId72"/>
    <p:sldId id="399" r:id="rId73"/>
    <p:sldId id="408" r:id="rId74"/>
    <p:sldId id="433" r:id="rId75"/>
    <p:sldId id="400" r:id="rId76"/>
    <p:sldId id="409" r:id="rId77"/>
    <p:sldId id="434" r:id="rId78"/>
    <p:sldId id="435" r:id="rId79"/>
    <p:sldId id="436" r:id="rId80"/>
    <p:sldId id="437" r:id="rId81"/>
    <p:sldId id="438" r:id="rId82"/>
    <p:sldId id="289" r:id="rId83"/>
    <p:sldId id="294" r:id="rId84"/>
    <p:sldId id="295" r:id="rId85"/>
    <p:sldId id="259" r:id="rId86"/>
    <p:sldId id="287" r:id="rId87"/>
    <p:sldId id="281" r:id="rId88"/>
    <p:sldId id="288" r:id="rId89"/>
    <p:sldId id="290" r:id="rId90"/>
    <p:sldId id="291" r:id="rId91"/>
    <p:sldId id="283" r:id="rId92"/>
    <p:sldId id="310" r:id="rId93"/>
    <p:sldId id="311" r:id="rId94"/>
    <p:sldId id="292" r:id="rId95"/>
    <p:sldId id="296" r:id="rId96"/>
    <p:sldId id="293" r:id="rId97"/>
    <p:sldId id="298" r:id="rId98"/>
    <p:sldId id="299" r:id="rId99"/>
    <p:sldId id="313" r:id="rId100"/>
    <p:sldId id="318" r:id="rId101"/>
    <p:sldId id="284" r:id="rId102"/>
    <p:sldId id="319" r:id="rId103"/>
    <p:sldId id="320" r:id="rId104"/>
    <p:sldId id="321" r:id="rId105"/>
    <p:sldId id="322" r:id="rId106"/>
    <p:sldId id="302" r:id="rId107"/>
    <p:sldId id="348" r:id="rId108"/>
    <p:sldId id="304" r:id="rId109"/>
    <p:sldId id="305" r:id="rId110"/>
    <p:sldId id="352" r:id="rId111"/>
    <p:sldId id="286" r:id="rId112"/>
    <p:sldId id="355" r:id="rId113"/>
    <p:sldId id="300" r:id="rId114"/>
    <p:sldId id="314" r:id="rId115"/>
    <p:sldId id="340" r:id="rId116"/>
    <p:sldId id="329" r:id="rId117"/>
    <p:sldId id="330" r:id="rId118"/>
    <p:sldId id="331" r:id="rId119"/>
    <p:sldId id="332" r:id="rId120"/>
    <p:sldId id="341" r:id="rId121"/>
    <p:sldId id="338" r:id="rId122"/>
    <p:sldId id="354" r:id="rId123"/>
    <p:sldId id="334" r:id="rId124"/>
    <p:sldId id="335" r:id="rId125"/>
    <p:sldId id="342" r:id="rId126"/>
    <p:sldId id="343" r:id="rId127"/>
    <p:sldId id="344" r:id="rId128"/>
    <p:sldId id="346" r:id="rId129"/>
    <p:sldId id="345" r:id="rId130"/>
    <p:sldId id="307" r:id="rId131"/>
    <p:sldId id="350" r:id="rId132"/>
    <p:sldId id="351" r:id="rId133"/>
    <p:sldId id="357" r:id="rId134"/>
    <p:sldId id="353" r:id="rId135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871" autoAdjust="0"/>
    <p:restoredTop sz="58922" autoAdjust="0"/>
  </p:normalViewPr>
  <p:slideViewPr>
    <p:cSldViewPr snapToGrid="0" snapToObjects="1">
      <p:cViewPr varScale="1">
        <p:scale>
          <a:sx n="90" d="100"/>
          <a:sy n="90" d="100"/>
        </p:scale>
        <p:origin x="-114" y="-119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4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sdsd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9E2BA-7F67-AB4D-84FB-5F375B4030E2}" type="datetimeFigureOut">
              <a:rPr lang="en-US" smtClean="0"/>
              <a:t>5/16/2017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FF670-93A1-E747-AC87-22F217ABC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280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2026712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2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92275" y="1200150"/>
            <a:ext cx="39945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2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2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5" y="1200150"/>
            <a:ext cx="39945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2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150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9" name="Shape 29"/>
          <p:cNvSpPr txBox="1"/>
          <p:nvPr/>
        </p:nvSpPr>
        <p:spPr>
          <a:xfrm>
            <a:off x="3526950" y="4716350"/>
            <a:ext cx="2090099" cy="3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Red Hat Internal Only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22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70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 b="1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22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3526950" y="4716350"/>
            <a:ext cx="2090099" cy="3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 Hat Internal Only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47.png"/><Relationship Id="rId5" Type="http://schemas.openxmlformats.org/officeDocument/2006/relationships/image" Target="../media/image50.png"/><Relationship Id="rId10" Type="http://schemas.openxmlformats.org/officeDocument/2006/relationships/image" Target="../media/image19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microsoft.com/office/2007/relationships/hdphoto" Target="../media/hdphoto5.wdp"/><Relationship Id="rId9" Type="http://schemas.openxmlformats.org/officeDocument/2006/relationships/image" Target="../media/image64.png"/><Relationship Id="rId14" Type="http://schemas.openxmlformats.org/officeDocument/2006/relationships/image" Target="../media/image25.png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6.wdp"/><Relationship Id="rId7" Type="http://schemas.openxmlformats.org/officeDocument/2006/relationships/image" Target="../media/image6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hdphoto" Target="../media/hdphoto6.wdp"/><Relationship Id="rId7" Type="http://schemas.openxmlformats.org/officeDocument/2006/relationships/image" Target="../media/image63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25.png"/><Relationship Id="rId4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hdphoto" Target="../media/hdphoto6.wdp"/><Relationship Id="rId7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25.png"/><Relationship Id="rId5" Type="http://schemas.openxmlformats.org/officeDocument/2006/relationships/image" Target="../media/image66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6.wdp"/><Relationship Id="rId7" Type="http://schemas.openxmlformats.org/officeDocument/2006/relationships/image" Target="../media/image2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72.png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6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6.wdp"/><Relationship Id="rId7" Type="http://schemas.openxmlformats.org/officeDocument/2006/relationships/image" Target="../media/image2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6.wdp"/><Relationship Id="rId7" Type="http://schemas.openxmlformats.org/officeDocument/2006/relationships/image" Target="../media/image2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6.wdp"/><Relationship Id="rId7" Type="http://schemas.openxmlformats.org/officeDocument/2006/relationships/image" Target="../media/image2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13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6.png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4.wdp"/><Relationship Id="rId7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jpeg"/></Relationships>
</file>

<file path=ppt/slides/_rels/slide9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384000" y="1991851"/>
            <a:ext cx="83760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 smtClean="0"/>
              <a:t>Docker 101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Client / Server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Network Ports and Unix Sockets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Robust Tooling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Command-Line Tool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Application Programming Interface (API)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945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3047" y="3405780"/>
            <a:ext cx="283260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Craftsmanship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industrial it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56744" y="3405779"/>
            <a:ext cx="239187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Industrial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96272" y="910170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29604" y="899827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4" descr="http://img1.wikia.nocookie.net/__cb20120122015908/empiresandallies/images/1/1e/Limited_Edition_Unit_Facto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42" y="976845"/>
            <a:ext cx="2753564" cy="214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riped Right Arrow 1"/>
          <p:cNvSpPr/>
          <p:nvPr/>
        </p:nvSpPr>
        <p:spPr>
          <a:xfrm>
            <a:off x="3809807" y="1582635"/>
            <a:ext cx="1457454" cy="168708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vignette3.wikia.nocookie.net/clubpenguin/images/9/9c/Steel_Anvil_furniture_icon_ID_2076.PNG/revision/latest?cb=201309122023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32" y="1027344"/>
            <a:ext cx="2519037" cy="210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9" grpId="0" animBg="1"/>
      <p:bldP spid="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-16003" y="2656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3476303" y="886669"/>
            <a:ext cx="2000250" cy="200025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kbackgammon,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828" y="131097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6614855" y="886669"/>
            <a:ext cx="2000250" cy="200025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system,kit,tool,wrench,preference,configure,option,configuration,config,setting,uti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480" y="126320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476250" y="877144"/>
            <a:ext cx="2000250" cy="2000250"/>
          </a:xfrm>
          <a:prstGeom prst="ellipse">
            <a:avLst/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2311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components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47" y="2741723"/>
            <a:ext cx="299110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Collaboration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f People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14212" y="2751248"/>
            <a:ext cx="299110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Convergence of Process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76576" y="2787871"/>
            <a:ext cx="299110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Creation &amp; Exploitation of Tools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4" grpId="0" animBg="1"/>
      <p:bldP spid="21" grpId="0"/>
      <p:bldP spid="22" grpId="0"/>
      <p:bldP spid="2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component: People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390525" y="662087"/>
            <a:ext cx="2000250" cy="2000250"/>
          </a:xfrm>
          <a:prstGeom prst="ellipse">
            <a:avLst/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0160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81054" y="912923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Cultural Paradigm shift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1054" y="1305993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Cross-training of skills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1054" y="1656951"/>
            <a:ext cx="606755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Collaboration and involvement of teams across all aspects of design.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59262" y="2681596"/>
            <a:ext cx="606755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The question everyone should ask is “Is my application driving business value based on the state it is in now ?”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04942" y="1239318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04942" y="1636090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04942" y="2235276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04942" y="2662490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66803" y="2551223"/>
            <a:ext cx="299110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Collaboration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f People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28037" y="2256439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Shared Responsibility.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004941" y="3535493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87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8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component: process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47725" y="912923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Agile methodologies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47725" y="1236468"/>
            <a:ext cx="606755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Governance and continuous feedback loops to reduce/eliminate technical debt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7725" y="1806234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Define metrics for measure</a:t>
            </a:r>
          </a:p>
        </p:txBody>
      </p:sp>
      <p:sp>
        <p:nvSpPr>
          <p:cNvPr id="32" name="Oval 31"/>
          <p:cNvSpPr/>
          <p:nvPr/>
        </p:nvSpPr>
        <p:spPr>
          <a:xfrm>
            <a:off x="395159" y="660212"/>
            <a:ext cx="2000250" cy="200025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4" descr="kbackgammon,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84" y="108452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-66932" y="2524791"/>
            <a:ext cx="299110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Convergence of Process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023989" y="1258368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023989" y="1840293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23989" y="2163838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023989" y="2513955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56746" y="2167192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Inspired by Toyota Manufacturing Process.</a:t>
            </a:r>
          </a:p>
        </p:txBody>
      </p:sp>
    </p:spTree>
    <p:extLst>
      <p:ext uri="{BB962C8B-B14F-4D97-AF65-F5344CB8AC3E}">
        <p14:creationId xmlns:p14="http://schemas.microsoft.com/office/powerpoint/2010/main" val="2939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component: tool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7725" y="1173273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Automation is key.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7725" y="1508464"/>
            <a:ext cx="606755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Standard environments: Development, Testing and Production.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7725" y="2104005"/>
            <a:ext cx="606755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Faster application environment provisioning, root cause analysis.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7725" y="2699545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Continuous integration and delivering.</a:t>
            </a:r>
          </a:p>
        </p:txBody>
      </p:sp>
      <p:sp>
        <p:nvSpPr>
          <p:cNvPr id="25" name="Oval 24"/>
          <p:cNvSpPr/>
          <p:nvPr/>
        </p:nvSpPr>
        <p:spPr>
          <a:xfrm>
            <a:off x="399921" y="647629"/>
            <a:ext cx="2000250" cy="200025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system,kit,tool,wrench,preference,configure,option,configuration,config,setting,ut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46" y="102416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-38358" y="2548831"/>
            <a:ext cx="299110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Creation &amp; Exploitation of Tools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038474" y="1496493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38474" y="2095548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038474" y="2699545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38474" y="3114865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09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small chunks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5976" y="3393383"/>
            <a:ext cx="265933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Arial Black" pitchFamily="34" charset="0"/>
              </a:rPr>
              <a:t>Microservices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96272" y="910170"/>
            <a:ext cx="2846159" cy="2944878"/>
            <a:chOff x="696272" y="910170"/>
            <a:chExt cx="2846159" cy="2944878"/>
          </a:xfrm>
        </p:grpSpPr>
        <p:sp>
          <p:nvSpPr>
            <p:cNvPr id="24" name="TextBox 23"/>
            <p:cNvSpPr txBox="1"/>
            <p:nvPr/>
          </p:nvSpPr>
          <p:spPr>
            <a:xfrm>
              <a:off x="1038525" y="3393383"/>
              <a:ext cx="2358517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Arial Black" pitchFamily="34" charset="0"/>
                </a:rPr>
                <a:t>Monolith</a:t>
              </a:r>
              <a:endParaRPr lang="en-US" dirty="0" smtClean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96272" y="910170"/>
              <a:ext cx="2846159" cy="27847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26237" y="1386565"/>
            <a:ext cx="1311722" cy="1147674"/>
            <a:chOff x="3664372" y="298029"/>
            <a:chExt cx="1424410" cy="1010184"/>
          </a:xfrm>
        </p:grpSpPr>
        <p:sp>
          <p:nvSpPr>
            <p:cNvPr id="12" name="Rounded Rectangle 11"/>
            <p:cNvSpPr/>
            <p:nvPr/>
          </p:nvSpPr>
          <p:spPr>
            <a:xfrm>
              <a:off x="3664373" y="298030"/>
              <a:ext cx="474803" cy="252546"/>
            </a:xfrm>
            <a:prstGeom prst="roundRect">
              <a:avLst/>
            </a:prstGeom>
            <a:solidFill>
              <a:schemeClr val="accent2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139176" y="298030"/>
              <a:ext cx="474803" cy="25254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13979" y="298029"/>
              <a:ext cx="474803" cy="252546"/>
            </a:xfrm>
            <a:prstGeom prst="roundRect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664373" y="550575"/>
              <a:ext cx="352710" cy="252546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017083" y="550576"/>
              <a:ext cx="474803" cy="252546"/>
            </a:xfrm>
            <a:prstGeom prst="roundRect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91886" y="550573"/>
              <a:ext cx="596895" cy="252546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664372" y="803119"/>
              <a:ext cx="590112" cy="252546"/>
            </a:xfrm>
            <a:prstGeom prst="roundRect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261267" y="803122"/>
              <a:ext cx="827514" cy="252546"/>
            </a:xfrm>
            <a:prstGeom prst="round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664372" y="1055667"/>
              <a:ext cx="474803" cy="252546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125607" y="1055665"/>
              <a:ext cx="352710" cy="25254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478318" y="1055664"/>
              <a:ext cx="352710" cy="2525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831028" y="1055663"/>
              <a:ext cx="257753" cy="252546"/>
            </a:xfrm>
            <a:prstGeom prst="roundRect">
              <a:avLst/>
            </a:prstGeom>
            <a:solidFill>
              <a:schemeClr val="accent5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Oval 54"/>
          <p:cNvSpPr/>
          <p:nvPr/>
        </p:nvSpPr>
        <p:spPr>
          <a:xfrm>
            <a:off x="5651996" y="900140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059493" y="1501926"/>
            <a:ext cx="614698" cy="644859"/>
            <a:chOff x="6059493" y="1501926"/>
            <a:chExt cx="614698" cy="644859"/>
          </a:xfrm>
        </p:grpSpPr>
        <p:grpSp>
          <p:nvGrpSpPr>
            <p:cNvPr id="26" name="Group 25"/>
            <p:cNvGrpSpPr/>
            <p:nvPr/>
          </p:nvGrpSpPr>
          <p:grpSpPr>
            <a:xfrm>
              <a:off x="6059493" y="1501926"/>
              <a:ext cx="614698" cy="644859"/>
              <a:chOff x="3547226" y="673494"/>
              <a:chExt cx="1769907" cy="185675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Rounded Rectangle 26"/>
            <p:cNvSpPr/>
            <p:nvPr/>
          </p:nvSpPr>
          <p:spPr>
            <a:xfrm>
              <a:off x="6114017" y="1612475"/>
              <a:ext cx="505651" cy="331810"/>
            </a:xfrm>
            <a:prstGeom prst="roundRect">
              <a:avLst/>
            </a:prstGeom>
            <a:solidFill>
              <a:schemeClr val="accent2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114017" y="2259933"/>
            <a:ext cx="614698" cy="644859"/>
            <a:chOff x="6114017" y="2259933"/>
            <a:chExt cx="614698" cy="644859"/>
          </a:xfrm>
        </p:grpSpPr>
        <p:grpSp>
          <p:nvGrpSpPr>
            <p:cNvPr id="28" name="Group 27"/>
            <p:cNvGrpSpPr/>
            <p:nvPr/>
          </p:nvGrpSpPr>
          <p:grpSpPr>
            <a:xfrm>
              <a:off x="6114017" y="2259933"/>
              <a:ext cx="614698" cy="644859"/>
              <a:chOff x="3547226" y="673494"/>
              <a:chExt cx="1769907" cy="185675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ounded Rectangle 28"/>
            <p:cNvSpPr/>
            <p:nvPr/>
          </p:nvSpPr>
          <p:spPr>
            <a:xfrm>
              <a:off x="6168540" y="2366060"/>
              <a:ext cx="505651" cy="33181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34595" y="1041091"/>
            <a:ext cx="614698" cy="644859"/>
            <a:chOff x="6734595" y="1041091"/>
            <a:chExt cx="614698" cy="644859"/>
          </a:xfrm>
        </p:grpSpPr>
        <p:grpSp>
          <p:nvGrpSpPr>
            <p:cNvPr id="34" name="Group 33"/>
            <p:cNvGrpSpPr/>
            <p:nvPr/>
          </p:nvGrpSpPr>
          <p:grpSpPr>
            <a:xfrm>
              <a:off x="6734595" y="1041091"/>
              <a:ext cx="614698" cy="644859"/>
              <a:chOff x="3547226" y="673494"/>
              <a:chExt cx="1769907" cy="1856750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ounded Rectangle 34"/>
            <p:cNvSpPr/>
            <p:nvPr/>
          </p:nvSpPr>
          <p:spPr>
            <a:xfrm>
              <a:off x="6817872" y="1137027"/>
              <a:ext cx="454024" cy="331810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488893" y="2292496"/>
            <a:ext cx="614698" cy="644859"/>
            <a:chOff x="7488893" y="2292496"/>
            <a:chExt cx="614698" cy="644859"/>
          </a:xfrm>
        </p:grpSpPr>
        <p:grpSp>
          <p:nvGrpSpPr>
            <p:cNvPr id="32" name="Group 31"/>
            <p:cNvGrpSpPr/>
            <p:nvPr/>
          </p:nvGrpSpPr>
          <p:grpSpPr>
            <a:xfrm>
              <a:off x="7488893" y="2292496"/>
              <a:ext cx="614698" cy="644859"/>
              <a:chOff x="3547226" y="673494"/>
              <a:chExt cx="1769907" cy="1856750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7578868" y="2390001"/>
              <a:ext cx="452493" cy="331810"/>
            </a:xfrm>
            <a:prstGeom prst="roundRect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778295" y="2551895"/>
            <a:ext cx="614698" cy="644859"/>
            <a:chOff x="6778295" y="2551895"/>
            <a:chExt cx="614698" cy="644859"/>
          </a:xfrm>
        </p:grpSpPr>
        <p:grpSp>
          <p:nvGrpSpPr>
            <p:cNvPr id="31" name="Group 30"/>
            <p:cNvGrpSpPr/>
            <p:nvPr/>
          </p:nvGrpSpPr>
          <p:grpSpPr>
            <a:xfrm>
              <a:off x="6778295" y="2551895"/>
              <a:ext cx="614698" cy="644859"/>
              <a:chOff x="3547226" y="673494"/>
              <a:chExt cx="1769907" cy="1856750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ounded Rectangle 36"/>
            <p:cNvSpPr/>
            <p:nvPr/>
          </p:nvSpPr>
          <p:spPr>
            <a:xfrm>
              <a:off x="6848015" y="2633891"/>
              <a:ext cx="475257" cy="331810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488893" y="1503267"/>
            <a:ext cx="614698" cy="644859"/>
            <a:chOff x="7488893" y="1503267"/>
            <a:chExt cx="614698" cy="644859"/>
          </a:xfrm>
        </p:grpSpPr>
        <p:grpSp>
          <p:nvGrpSpPr>
            <p:cNvPr id="33" name="Group 32"/>
            <p:cNvGrpSpPr/>
            <p:nvPr/>
          </p:nvGrpSpPr>
          <p:grpSpPr>
            <a:xfrm>
              <a:off x="7488893" y="1503267"/>
              <a:ext cx="614698" cy="644859"/>
              <a:chOff x="3547226" y="673494"/>
              <a:chExt cx="1769907" cy="1856750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ounded Rectangle 37"/>
            <p:cNvSpPr/>
            <p:nvPr/>
          </p:nvSpPr>
          <p:spPr>
            <a:xfrm>
              <a:off x="7560605" y="1613816"/>
              <a:ext cx="467838" cy="331810"/>
            </a:xfrm>
            <a:prstGeom prst="roundRect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77904" y="1778380"/>
            <a:ext cx="614698" cy="644859"/>
            <a:chOff x="6777904" y="1778380"/>
            <a:chExt cx="614698" cy="644859"/>
          </a:xfrm>
        </p:grpSpPr>
        <p:grpSp>
          <p:nvGrpSpPr>
            <p:cNvPr id="30" name="Group 29"/>
            <p:cNvGrpSpPr/>
            <p:nvPr/>
          </p:nvGrpSpPr>
          <p:grpSpPr>
            <a:xfrm>
              <a:off x="6777904" y="1778380"/>
              <a:ext cx="614698" cy="644859"/>
              <a:chOff x="3547226" y="673494"/>
              <a:chExt cx="1769907" cy="1856750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6859072" y="1873934"/>
              <a:ext cx="453144" cy="33181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Striped Right Arrow 55"/>
          <p:cNvSpPr/>
          <p:nvPr/>
        </p:nvSpPr>
        <p:spPr>
          <a:xfrm>
            <a:off x="3730418" y="1487744"/>
            <a:ext cx="1714693" cy="168708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1410757" y="1300593"/>
            <a:ext cx="1530453" cy="1605547"/>
            <a:chOff x="1410757" y="1300593"/>
            <a:chExt cx="1530453" cy="1605547"/>
          </a:xfrm>
        </p:grpSpPr>
        <p:sp>
          <p:nvSpPr>
            <p:cNvPr id="11" name="Rounded Rectangle 76"/>
            <p:cNvSpPr/>
            <p:nvPr/>
          </p:nvSpPr>
          <p:spPr>
            <a:xfrm>
              <a:off x="1410757" y="1300593"/>
              <a:ext cx="1530453" cy="1605547"/>
            </a:xfrm>
            <a:custGeom>
              <a:avLst/>
              <a:gdLst/>
              <a:ahLst/>
              <a:cxnLst/>
              <a:rect l="l" t="t" r="r" b="b"/>
              <a:pathLst>
                <a:path w="1661932" h="1743477">
                  <a:moveTo>
                    <a:pt x="272824" y="103444"/>
                  </a:moveTo>
                  <a:cubicBezTo>
                    <a:pt x="198757" y="103444"/>
                    <a:pt x="138713" y="163488"/>
                    <a:pt x="138713" y="237555"/>
                  </a:cubicBezTo>
                  <a:lnTo>
                    <a:pt x="138713" y="1192859"/>
                  </a:lnTo>
                  <a:cubicBezTo>
                    <a:pt x="138713" y="1266926"/>
                    <a:pt x="198757" y="1326970"/>
                    <a:pt x="272824" y="1326970"/>
                  </a:cubicBezTo>
                  <a:lnTo>
                    <a:pt x="1399908" y="1326970"/>
                  </a:lnTo>
                  <a:cubicBezTo>
                    <a:pt x="1473975" y="1326970"/>
                    <a:pt x="1534019" y="1266926"/>
                    <a:pt x="1534019" y="1192859"/>
                  </a:cubicBezTo>
                  <a:lnTo>
                    <a:pt x="1534019" y="237555"/>
                  </a:lnTo>
                  <a:cubicBezTo>
                    <a:pt x="1534019" y="163488"/>
                    <a:pt x="1473975" y="103444"/>
                    <a:pt x="1399908" y="103444"/>
                  </a:cubicBezTo>
                  <a:close/>
                  <a:moveTo>
                    <a:pt x="182164" y="0"/>
                  </a:moveTo>
                  <a:lnTo>
                    <a:pt x="1479768" y="0"/>
                  </a:lnTo>
                  <a:cubicBezTo>
                    <a:pt x="1580374" y="0"/>
                    <a:pt x="1661932" y="81558"/>
                    <a:pt x="1661932" y="182164"/>
                  </a:cubicBezTo>
                  <a:lnTo>
                    <a:pt x="1661932" y="1561313"/>
                  </a:lnTo>
                  <a:cubicBezTo>
                    <a:pt x="1661932" y="1661919"/>
                    <a:pt x="1580374" y="1743477"/>
                    <a:pt x="1479768" y="1743477"/>
                  </a:cubicBezTo>
                  <a:lnTo>
                    <a:pt x="182164" y="1743477"/>
                  </a:lnTo>
                  <a:cubicBezTo>
                    <a:pt x="81558" y="1743477"/>
                    <a:pt x="0" y="1661919"/>
                    <a:pt x="0" y="1561313"/>
                  </a:cubicBezTo>
                  <a:lnTo>
                    <a:pt x="0" y="182164"/>
                  </a:lnTo>
                  <a:cubicBezTo>
                    <a:pt x="0" y="81558"/>
                    <a:pt x="81558" y="0"/>
                    <a:pt x="182164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2197979" y="2555980"/>
              <a:ext cx="461416" cy="335398"/>
              <a:chOff x="3408736" y="2807017"/>
              <a:chExt cx="836729" cy="608213"/>
            </a:xfrm>
            <a:scene3d>
              <a:camera prst="orthographicFront"/>
              <a:lightRig rig="threePt" dir="t"/>
            </a:scene3d>
          </p:grpSpPr>
          <p:grpSp>
            <p:nvGrpSpPr>
              <p:cNvPr id="62" name="Group 61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14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5" grpId="0" animBg="1"/>
      <p:bldP spid="5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6079" y="3472389"/>
            <a:ext cx="265933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Different languages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2099" y="857660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865665" y="2454624"/>
            <a:ext cx="839103" cy="764775"/>
            <a:chOff x="2340376" y="2436468"/>
            <a:chExt cx="839103" cy="764775"/>
          </a:xfrm>
        </p:grpSpPr>
        <p:grpSp>
          <p:nvGrpSpPr>
            <p:cNvPr id="38" name="Group 37"/>
            <p:cNvGrpSpPr/>
            <p:nvPr/>
          </p:nvGrpSpPr>
          <p:grpSpPr>
            <a:xfrm>
              <a:off x="2443707" y="2436468"/>
              <a:ext cx="614698" cy="644859"/>
              <a:chOff x="2443707" y="2231860"/>
              <a:chExt cx="614698" cy="64485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707" y="2231860"/>
                <a:ext cx="614698" cy="644859"/>
                <a:chOff x="3547226" y="673494"/>
                <a:chExt cx="1769907" cy="1856750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Rounded Rectangle 14"/>
              <p:cNvSpPr/>
              <p:nvPr/>
            </p:nvSpPr>
            <p:spPr>
              <a:xfrm>
                <a:off x="2533682" y="2329365"/>
                <a:ext cx="452493" cy="331810"/>
              </a:xfrm>
              <a:prstGeom prst="roundRect">
                <a:avLst/>
              </a:prstGeom>
              <a:solidFill>
                <a:srgbClr val="FFFF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2340376" y="2893466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Arial Black" pitchFamily="34" charset="0"/>
                </a:rPr>
                <a:t>perl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28" name="Picture 4" descr="http://img.cubicroot.jp/icon/011695-blue-retro-rusted-grunge-icon-animals-animal-came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233" y="2445725"/>
              <a:ext cx="541645" cy="54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/>
          <p:cNvGrpSpPr/>
          <p:nvPr/>
        </p:nvGrpSpPr>
        <p:grpSpPr>
          <a:xfrm>
            <a:off x="1642912" y="1543909"/>
            <a:ext cx="1303399" cy="796051"/>
            <a:chOff x="2117623" y="1525753"/>
            <a:chExt cx="1303399" cy="796051"/>
          </a:xfrm>
        </p:grpSpPr>
        <p:grpSp>
          <p:nvGrpSpPr>
            <p:cNvPr id="35" name="Group 34"/>
            <p:cNvGrpSpPr/>
            <p:nvPr/>
          </p:nvGrpSpPr>
          <p:grpSpPr>
            <a:xfrm>
              <a:off x="2443707" y="1525753"/>
              <a:ext cx="614698" cy="644859"/>
              <a:chOff x="2443707" y="1442631"/>
              <a:chExt cx="614698" cy="64485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443707" y="1442631"/>
                <a:ext cx="614698" cy="644859"/>
                <a:chOff x="3547226" y="673494"/>
                <a:chExt cx="1769907" cy="1856750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ounded Rectangle 16"/>
              <p:cNvSpPr/>
              <p:nvPr/>
            </p:nvSpPr>
            <p:spPr>
              <a:xfrm>
                <a:off x="2515419" y="1553180"/>
                <a:ext cx="467838" cy="331810"/>
              </a:xfrm>
              <a:prstGeom prst="roundRect">
                <a:avLst/>
              </a:prstGeom>
              <a:solidFill>
                <a:srgbClr val="00B0F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2117623" y="2014027"/>
              <a:ext cx="1303399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python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30" name="Picture 6" descr="http://icons.iconarchive.com/icons/cornmanthe3rd/plex/512/Other-python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924" y="1623943"/>
              <a:ext cx="342828" cy="342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/>
          <p:cNvGrpSpPr/>
          <p:nvPr/>
        </p:nvGrpSpPr>
        <p:grpSpPr>
          <a:xfrm>
            <a:off x="1145804" y="1819022"/>
            <a:ext cx="839103" cy="756927"/>
            <a:chOff x="1620515" y="1800866"/>
            <a:chExt cx="839103" cy="756927"/>
          </a:xfrm>
        </p:grpSpPr>
        <p:grpSp>
          <p:nvGrpSpPr>
            <p:cNvPr id="36" name="Group 35"/>
            <p:cNvGrpSpPr/>
            <p:nvPr/>
          </p:nvGrpSpPr>
          <p:grpSpPr>
            <a:xfrm>
              <a:off x="1732718" y="1800866"/>
              <a:ext cx="614698" cy="644859"/>
              <a:chOff x="1732718" y="1717744"/>
              <a:chExt cx="614698" cy="64485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732718" y="1717744"/>
                <a:ext cx="614698" cy="644859"/>
                <a:chOff x="3547226" y="673494"/>
                <a:chExt cx="1769907" cy="1856750"/>
              </a:xfrm>
            </p:grpSpPr>
            <p:sp>
              <p:nvSpPr>
                <p:cNvPr id="27" name="Rounded Rectangle 26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ounded Rectangle 17"/>
              <p:cNvSpPr/>
              <p:nvPr/>
            </p:nvSpPr>
            <p:spPr>
              <a:xfrm>
                <a:off x="1813886" y="1813298"/>
                <a:ext cx="453144" cy="3318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620515" y="2250016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Arial Black" pitchFamily="34" charset="0"/>
                </a:rPr>
                <a:t>php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32" name="Picture 8" descr="http://upload.wikimedia.org/wikipedia/commons/thumb/2/27/PHP-logo.svg/2000px-PHP-logo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685" y="1963830"/>
              <a:ext cx="387541" cy="20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436706" y="1542568"/>
            <a:ext cx="839103" cy="774512"/>
            <a:chOff x="911417" y="1524412"/>
            <a:chExt cx="839103" cy="774512"/>
          </a:xfrm>
        </p:grpSpPr>
        <p:grpSp>
          <p:nvGrpSpPr>
            <p:cNvPr id="34" name="Group 33"/>
            <p:cNvGrpSpPr/>
            <p:nvPr/>
          </p:nvGrpSpPr>
          <p:grpSpPr>
            <a:xfrm>
              <a:off x="1014307" y="1524412"/>
              <a:ext cx="614698" cy="644859"/>
              <a:chOff x="1014307" y="1441290"/>
              <a:chExt cx="614698" cy="64485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014307" y="1441290"/>
                <a:ext cx="614698" cy="644859"/>
                <a:chOff x="3547226" y="673494"/>
                <a:chExt cx="1769907" cy="1856750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/>
              <p:cNvSpPr/>
              <p:nvPr/>
            </p:nvSpPr>
            <p:spPr>
              <a:xfrm>
                <a:off x="1068831" y="1551839"/>
                <a:ext cx="505651" cy="331810"/>
              </a:xfrm>
              <a:prstGeom prst="roundRect">
                <a:avLst/>
              </a:prstGeom>
              <a:solidFill>
                <a:schemeClr val="accent2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911417" y="1991147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ruby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34" name="Picture 10" descr="http://www2.psd100.com/ppp/2013/10/0501/ruby-icon-1005094329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170" y="1652200"/>
              <a:ext cx="311630" cy="311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1154294" y="2714023"/>
            <a:ext cx="839103" cy="777548"/>
            <a:chOff x="1609955" y="2695867"/>
            <a:chExt cx="839103" cy="777548"/>
          </a:xfrm>
        </p:grpSpPr>
        <p:grpSp>
          <p:nvGrpSpPr>
            <p:cNvPr id="37" name="Group 36"/>
            <p:cNvGrpSpPr/>
            <p:nvPr/>
          </p:nvGrpSpPr>
          <p:grpSpPr>
            <a:xfrm>
              <a:off x="1714059" y="2695867"/>
              <a:ext cx="614698" cy="644859"/>
              <a:chOff x="1733109" y="2491259"/>
              <a:chExt cx="614698" cy="64485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733109" y="2491259"/>
                <a:ext cx="614698" cy="644859"/>
                <a:chOff x="3547226" y="673494"/>
                <a:chExt cx="1769907" cy="1856750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ounded Rectangle 15"/>
              <p:cNvSpPr/>
              <p:nvPr/>
            </p:nvSpPr>
            <p:spPr>
              <a:xfrm>
                <a:off x="1802829" y="2573255"/>
                <a:ext cx="475257" cy="331810"/>
              </a:xfrm>
              <a:prstGeom prst="roundRect">
                <a:avLst/>
              </a:prstGeom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609955" y="3165638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c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36" name="Picture 12" descr="http://icons.iconarchive.com/icons/mattahan/umicons/256/Letter-C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382" y="2807885"/>
              <a:ext cx="314576" cy="314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478054" y="2422061"/>
            <a:ext cx="839103" cy="767370"/>
            <a:chOff x="933715" y="2403905"/>
            <a:chExt cx="839103" cy="767370"/>
          </a:xfrm>
        </p:grpSpPr>
        <p:grpSp>
          <p:nvGrpSpPr>
            <p:cNvPr id="39" name="Group 38"/>
            <p:cNvGrpSpPr/>
            <p:nvPr/>
          </p:nvGrpSpPr>
          <p:grpSpPr>
            <a:xfrm>
              <a:off x="1049781" y="2403905"/>
              <a:ext cx="614698" cy="644859"/>
              <a:chOff x="1068831" y="2199297"/>
              <a:chExt cx="614698" cy="64485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068831" y="2199297"/>
                <a:ext cx="614698" cy="644859"/>
                <a:chOff x="3547226" y="673494"/>
                <a:chExt cx="1769907" cy="1856750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Rounded Rectangle 7"/>
              <p:cNvSpPr/>
              <p:nvPr/>
            </p:nvSpPr>
            <p:spPr>
              <a:xfrm>
                <a:off x="1123354" y="2305424"/>
                <a:ext cx="505651" cy="33181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933715" y="2863498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.NET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38" name="Picture 14" descr="http://exceedwiz.com/training/images/dotnet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929" y="2417408"/>
              <a:ext cx="434354" cy="434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AutoShape 20" descr="http://vignette4.wikia.nocookie.net/spore/images/2/2e/Java_Logo.svg/revision/latest?cb=20101031041704"/>
          <p:cNvSpPr>
            <a:spLocks noChangeAspect="1" noChangeArrowheads="1"/>
          </p:cNvSpPr>
          <p:nvPr/>
        </p:nvSpPr>
        <p:spPr bwMode="auto">
          <a:xfrm>
            <a:off x="155575" y="-18288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AutoShape 22" descr="http://vignette4.wikia.nocookie.net/spore/images/2/2e/Java_Logo.svg/revision/latest?cb=20101031041704"/>
          <p:cNvSpPr>
            <a:spLocks noChangeAspect="1" noChangeArrowheads="1"/>
          </p:cNvSpPr>
          <p:nvPr/>
        </p:nvSpPr>
        <p:spPr bwMode="auto">
          <a:xfrm>
            <a:off x="307975" y="-16764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AutoShape 26" descr="http://vignette4.wikia.nocookie.net/spore/images/2/2e/Java_Logo.svg/revision/latest?cb=20101031041704"/>
          <p:cNvSpPr>
            <a:spLocks noChangeAspect="1" noChangeArrowheads="1"/>
          </p:cNvSpPr>
          <p:nvPr/>
        </p:nvSpPr>
        <p:spPr bwMode="auto">
          <a:xfrm>
            <a:off x="460375" y="-15240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AutoShape 28" descr="http://vignette4.wikia.nocookie.net/spore/images/2/2e/Java_Logo.svg/revision/latest?cb=20101031041704"/>
          <p:cNvSpPr>
            <a:spLocks noChangeAspect="1" noChangeArrowheads="1"/>
          </p:cNvSpPr>
          <p:nvPr/>
        </p:nvSpPr>
        <p:spPr bwMode="auto">
          <a:xfrm>
            <a:off x="612775" y="-13716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118906" y="960247"/>
            <a:ext cx="839103" cy="779057"/>
            <a:chOff x="1574567" y="942091"/>
            <a:chExt cx="839103" cy="779057"/>
          </a:xfrm>
        </p:grpSpPr>
        <p:grpSp>
          <p:nvGrpSpPr>
            <p:cNvPr id="33" name="Group 32"/>
            <p:cNvGrpSpPr/>
            <p:nvPr/>
          </p:nvGrpSpPr>
          <p:grpSpPr>
            <a:xfrm>
              <a:off x="1670359" y="942091"/>
              <a:ext cx="614698" cy="644859"/>
              <a:chOff x="1689409" y="980455"/>
              <a:chExt cx="614698" cy="64485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689409" y="980455"/>
                <a:ext cx="614698" cy="644859"/>
                <a:chOff x="3547226" y="673494"/>
                <a:chExt cx="1769907" cy="1856750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ounded Rectangle 13"/>
              <p:cNvSpPr/>
              <p:nvPr/>
            </p:nvSpPr>
            <p:spPr>
              <a:xfrm>
                <a:off x="1772686" y="1076391"/>
                <a:ext cx="454024" cy="331810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1574567" y="1413371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java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55" name="Picture 31" descr="http://java.uzmanprogramci.com/wp-content/uploads/2014/02/Java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747" y="1038027"/>
              <a:ext cx="307975" cy="30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TextBox 70"/>
          <p:cNvSpPr txBox="1"/>
          <p:nvPr/>
        </p:nvSpPr>
        <p:spPr>
          <a:xfrm>
            <a:off x="3420418" y="3429297"/>
            <a:ext cx="265933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Different versions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176438" y="814568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4190143" y="1775930"/>
            <a:ext cx="839103" cy="756927"/>
            <a:chOff x="1620515" y="1800866"/>
            <a:chExt cx="839103" cy="756927"/>
          </a:xfrm>
        </p:grpSpPr>
        <p:grpSp>
          <p:nvGrpSpPr>
            <p:cNvPr id="90" name="Group 89"/>
            <p:cNvGrpSpPr/>
            <p:nvPr/>
          </p:nvGrpSpPr>
          <p:grpSpPr>
            <a:xfrm>
              <a:off x="1732718" y="1800866"/>
              <a:ext cx="614698" cy="644859"/>
              <a:chOff x="1732718" y="1717744"/>
              <a:chExt cx="614698" cy="64485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732718" y="1717744"/>
                <a:ext cx="614698" cy="644859"/>
                <a:chOff x="3547226" y="673494"/>
                <a:chExt cx="1769907" cy="1856750"/>
              </a:xfrm>
            </p:grpSpPr>
            <p:sp>
              <p:nvSpPr>
                <p:cNvPr id="95" name="Rounded Rectangle 94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" name="Rounded Rectangle 93"/>
              <p:cNvSpPr/>
              <p:nvPr/>
            </p:nvSpPr>
            <p:spPr>
              <a:xfrm>
                <a:off x="1813886" y="1813298"/>
                <a:ext cx="453144" cy="3318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1620515" y="2250016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4.4.9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92" name="Picture 8" descr="http://upload.wikimedia.org/wikipedia/commons/thumb/2/27/PHP-logo.svg/2000px-PHP-logo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685" y="1963830"/>
              <a:ext cx="387541" cy="20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Group 120"/>
          <p:cNvGrpSpPr/>
          <p:nvPr/>
        </p:nvGrpSpPr>
        <p:grpSpPr>
          <a:xfrm>
            <a:off x="4163245" y="917155"/>
            <a:ext cx="839103" cy="779057"/>
            <a:chOff x="1574567" y="942091"/>
            <a:chExt cx="839103" cy="779057"/>
          </a:xfrm>
        </p:grpSpPr>
        <p:grpSp>
          <p:nvGrpSpPr>
            <p:cNvPr id="122" name="Group 121"/>
            <p:cNvGrpSpPr/>
            <p:nvPr/>
          </p:nvGrpSpPr>
          <p:grpSpPr>
            <a:xfrm>
              <a:off x="1670359" y="942091"/>
              <a:ext cx="614698" cy="644859"/>
              <a:chOff x="1689409" y="980455"/>
              <a:chExt cx="614698" cy="644859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1689409" y="980455"/>
                <a:ext cx="614698" cy="644859"/>
                <a:chOff x="3547226" y="673494"/>
                <a:chExt cx="1769907" cy="1856750"/>
              </a:xfrm>
            </p:grpSpPr>
            <p:sp>
              <p:nvSpPr>
                <p:cNvPr id="127" name="Rounded Rectangle 126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6" name="Rounded Rectangle 125"/>
              <p:cNvSpPr/>
              <p:nvPr/>
            </p:nvSpPr>
            <p:spPr>
              <a:xfrm>
                <a:off x="1772686" y="1076391"/>
                <a:ext cx="454024" cy="331810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1574567" y="1413371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8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24" name="Picture 31" descr="http://java.uzmanprogramci.com/wp-content/uploads/2014/02/Java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747" y="1038027"/>
              <a:ext cx="307975" cy="30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9" name="TextBox 128"/>
          <p:cNvSpPr txBox="1"/>
          <p:nvPr/>
        </p:nvSpPr>
        <p:spPr>
          <a:xfrm>
            <a:off x="6433875" y="3468759"/>
            <a:ext cx="265933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Different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skills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6189895" y="854030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4687251" y="1500817"/>
            <a:ext cx="1303399" cy="796051"/>
            <a:chOff x="4687251" y="1500817"/>
            <a:chExt cx="1303399" cy="796051"/>
          </a:xfrm>
        </p:grpSpPr>
        <p:grpSp>
          <p:nvGrpSpPr>
            <p:cNvPr id="82" name="Group 81"/>
            <p:cNvGrpSpPr/>
            <p:nvPr/>
          </p:nvGrpSpPr>
          <p:grpSpPr>
            <a:xfrm>
              <a:off x="5013335" y="1500817"/>
              <a:ext cx="614698" cy="644859"/>
              <a:chOff x="2443707" y="1442631"/>
              <a:chExt cx="614698" cy="644859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2443707" y="1442631"/>
                <a:ext cx="614698" cy="644859"/>
                <a:chOff x="3547226" y="673494"/>
                <a:chExt cx="1769907" cy="1856750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" name="Rounded Rectangle 85"/>
              <p:cNvSpPr/>
              <p:nvPr/>
            </p:nvSpPr>
            <p:spPr>
              <a:xfrm>
                <a:off x="2515419" y="1553180"/>
                <a:ext cx="467838" cy="331810"/>
              </a:xfrm>
              <a:prstGeom prst="roundRect">
                <a:avLst/>
              </a:prstGeom>
              <a:solidFill>
                <a:srgbClr val="00B0F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4687251" y="1989091"/>
              <a:ext cx="1303399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5.6.6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87" name="Picture 8" descr="http://upload.wikimedia.org/wikipedia/commons/thumb/2/27/PHP-logo.svg/2000px-PHP-logo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085" y="1680515"/>
              <a:ext cx="387541" cy="20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3481045" y="1499476"/>
            <a:ext cx="839103" cy="774512"/>
            <a:chOff x="3481045" y="1499476"/>
            <a:chExt cx="839103" cy="774512"/>
          </a:xfrm>
        </p:grpSpPr>
        <p:grpSp>
          <p:nvGrpSpPr>
            <p:cNvPr id="98" name="Group 97"/>
            <p:cNvGrpSpPr/>
            <p:nvPr/>
          </p:nvGrpSpPr>
          <p:grpSpPr>
            <a:xfrm>
              <a:off x="3583935" y="1499476"/>
              <a:ext cx="614698" cy="644859"/>
              <a:chOff x="1014307" y="1441290"/>
              <a:chExt cx="614698" cy="644859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1014307" y="1441290"/>
                <a:ext cx="614698" cy="644859"/>
                <a:chOff x="3547226" y="673494"/>
                <a:chExt cx="1769907" cy="1856750"/>
              </a:xfrm>
            </p:grpSpPr>
            <p:sp>
              <p:nvSpPr>
                <p:cNvPr id="103" name="Rounded Rectangle 102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Rounded Rectangle 101"/>
              <p:cNvSpPr/>
              <p:nvPr/>
            </p:nvSpPr>
            <p:spPr>
              <a:xfrm>
                <a:off x="1068831" y="1551839"/>
                <a:ext cx="505651" cy="331810"/>
              </a:xfrm>
              <a:prstGeom prst="roundRect">
                <a:avLst/>
              </a:prstGeom>
              <a:solidFill>
                <a:schemeClr val="accent2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3481045" y="1966211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7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88" name="Picture 31" descr="http://java.uzmanprogramci.com/wp-content/uploads/2014/02/Java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607" y="1602971"/>
              <a:ext cx="307975" cy="30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/>
          <p:cNvGrpSpPr/>
          <p:nvPr/>
        </p:nvGrpSpPr>
        <p:grpSpPr>
          <a:xfrm>
            <a:off x="3522393" y="2378969"/>
            <a:ext cx="839103" cy="767370"/>
            <a:chOff x="3522393" y="2378969"/>
            <a:chExt cx="839103" cy="767370"/>
          </a:xfrm>
        </p:grpSpPr>
        <p:grpSp>
          <p:nvGrpSpPr>
            <p:cNvPr id="114" name="Group 113"/>
            <p:cNvGrpSpPr/>
            <p:nvPr/>
          </p:nvGrpSpPr>
          <p:grpSpPr>
            <a:xfrm>
              <a:off x="3638459" y="2378969"/>
              <a:ext cx="614698" cy="644859"/>
              <a:chOff x="1068831" y="2199297"/>
              <a:chExt cx="614698" cy="644859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1068831" y="2199297"/>
                <a:ext cx="614698" cy="644859"/>
                <a:chOff x="3547226" y="673494"/>
                <a:chExt cx="1769907" cy="1856750"/>
              </a:xfrm>
            </p:grpSpPr>
            <p:sp>
              <p:nvSpPr>
                <p:cNvPr id="119" name="Rounded Rectangle 118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" name="Rounded Rectangle 117"/>
              <p:cNvSpPr/>
              <p:nvPr/>
            </p:nvSpPr>
            <p:spPr>
              <a:xfrm>
                <a:off x="1123354" y="2305424"/>
                <a:ext cx="505651" cy="33181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522393" y="2838562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6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89" name="Picture 31" descr="http://java.uzmanprogramci.com/wp-content/uploads/2014/02/Java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220" y="2487674"/>
              <a:ext cx="307975" cy="30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/>
          <p:cNvGrpSpPr/>
          <p:nvPr/>
        </p:nvGrpSpPr>
        <p:grpSpPr>
          <a:xfrm>
            <a:off x="4198633" y="2670931"/>
            <a:ext cx="839103" cy="777548"/>
            <a:chOff x="4198633" y="2670931"/>
            <a:chExt cx="839103" cy="777548"/>
          </a:xfrm>
        </p:grpSpPr>
        <p:grpSp>
          <p:nvGrpSpPr>
            <p:cNvPr id="106" name="Group 105"/>
            <p:cNvGrpSpPr/>
            <p:nvPr/>
          </p:nvGrpSpPr>
          <p:grpSpPr>
            <a:xfrm>
              <a:off x="4302737" y="2670931"/>
              <a:ext cx="614698" cy="644859"/>
              <a:chOff x="1733109" y="2491259"/>
              <a:chExt cx="614698" cy="644859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733109" y="2491259"/>
                <a:ext cx="614698" cy="644859"/>
                <a:chOff x="3547226" y="673494"/>
                <a:chExt cx="1769907" cy="1856750"/>
              </a:xfrm>
            </p:grpSpPr>
            <p:sp>
              <p:nvSpPr>
                <p:cNvPr id="111" name="Rounded Rectangle 110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0" name="Rounded Rectangle 109"/>
              <p:cNvSpPr/>
              <p:nvPr/>
            </p:nvSpPr>
            <p:spPr>
              <a:xfrm>
                <a:off x="1802829" y="2573255"/>
                <a:ext cx="475257" cy="331810"/>
              </a:xfrm>
              <a:prstGeom prst="roundRect">
                <a:avLst/>
              </a:prstGeom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4198633" y="3140702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1.9.3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0" name="Picture 10" descr="http://www2.psd100.com/ppp/2013/10/0501/ruby-icon-1005094329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369" y="2772244"/>
              <a:ext cx="311630" cy="311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up 64"/>
          <p:cNvGrpSpPr/>
          <p:nvPr/>
        </p:nvGrpSpPr>
        <p:grpSpPr>
          <a:xfrm>
            <a:off x="4910004" y="2411532"/>
            <a:ext cx="839103" cy="764775"/>
            <a:chOff x="4910004" y="2411532"/>
            <a:chExt cx="839103" cy="764775"/>
          </a:xfrm>
        </p:grpSpPr>
        <p:grpSp>
          <p:nvGrpSpPr>
            <p:cNvPr id="74" name="Group 73"/>
            <p:cNvGrpSpPr/>
            <p:nvPr/>
          </p:nvGrpSpPr>
          <p:grpSpPr>
            <a:xfrm>
              <a:off x="5013335" y="2411532"/>
              <a:ext cx="614698" cy="644859"/>
              <a:chOff x="2443707" y="2231860"/>
              <a:chExt cx="614698" cy="644859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443707" y="2231860"/>
                <a:ext cx="614698" cy="644859"/>
                <a:chOff x="3547226" y="673494"/>
                <a:chExt cx="1769907" cy="1856750"/>
              </a:xfrm>
            </p:grpSpPr>
            <p:sp>
              <p:nvSpPr>
                <p:cNvPr id="79" name="Rounded Rectangle 78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ounded Rectangle 77"/>
              <p:cNvSpPr/>
              <p:nvPr/>
            </p:nvSpPr>
            <p:spPr>
              <a:xfrm>
                <a:off x="2533682" y="2329365"/>
                <a:ext cx="452493" cy="331810"/>
              </a:xfrm>
              <a:prstGeom prst="roundRect">
                <a:avLst/>
              </a:prstGeom>
              <a:solidFill>
                <a:srgbClr val="FFFF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4910004" y="2868530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2.2.1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1" name="Picture 10" descr="http://www2.psd100.com/ppp/2013/10/0501/ruby-icon-1005094329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135" y="2524558"/>
              <a:ext cx="311630" cy="311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7176702" y="956617"/>
            <a:ext cx="839103" cy="779057"/>
            <a:chOff x="7176702" y="956617"/>
            <a:chExt cx="839103" cy="779057"/>
          </a:xfrm>
        </p:grpSpPr>
        <p:grpSp>
          <p:nvGrpSpPr>
            <p:cNvPr id="180" name="Group 179"/>
            <p:cNvGrpSpPr/>
            <p:nvPr/>
          </p:nvGrpSpPr>
          <p:grpSpPr>
            <a:xfrm>
              <a:off x="7272494" y="956617"/>
              <a:ext cx="614698" cy="644859"/>
              <a:chOff x="1689409" y="980455"/>
              <a:chExt cx="614698" cy="644859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89409" y="980455"/>
                <a:ext cx="614698" cy="644859"/>
                <a:chOff x="3547226" y="673494"/>
                <a:chExt cx="1769907" cy="1856750"/>
              </a:xfrm>
            </p:grpSpPr>
            <p:sp>
              <p:nvSpPr>
                <p:cNvPr id="185" name="Rounded Rectangle 184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4" name="Rounded Rectangle 183"/>
              <p:cNvSpPr/>
              <p:nvPr/>
            </p:nvSpPr>
            <p:spPr>
              <a:xfrm>
                <a:off x="1772686" y="1076391"/>
                <a:ext cx="454024" cy="331810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1" name="TextBox 180"/>
            <p:cNvSpPr txBox="1"/>
            <p:nvPr/>
          </p:nvSpPr>
          <p:spPr>
            <a:xfrm>
              <a:off x="7176702" y="1427897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senior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2" name="Picture 2" descr="user,business man,man,account,male,person,people,profile,human,membe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713" y="1046435"/>
              <a:ext cx="350628" cy="350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/>
          <p:cNvGrpSpPr/>
          <p:nvPr/>
        </p:nvGrpSpPr>
        <p:grpSpPr>
          <a:xfrm>
            <a:off x="7700708" y="1540279"/>
            <a:ext cx="1303399" cy="796051"/>
            <a:chOff x="7700708" y="1540279"/>
            <a:chExt cx="1303399" cy="79605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026792" y="1540279"/>
              <a:ext cx="614698" cy="644859"/>
              <a:chOff x="2443707" y="1442631"/>
              <a:chExt cx="614698" cy="644859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443707" y="1442631"/>
                <a:ext cx="614698" cy="644859"/>
                <a:chOff x="3547226" y="673494"/>
                <a:chExt cx="1769907" cy="1856750"/>
              </a:xfrm>
            </p:grpSpPr>
            <p:sp>
              <p:nvSpPr>
                <p:cNvPr id="145" name="Rounded Rectangle 144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4" name="Rounded Rectangle 143"/>
              <p:cNvSpPr/>
              <p:nvPr/>
            </p:nvSpPr>
            <p:spPr>
              <a:xfrm>
                <a:off x="2515419" y="1553180"/>
                <a:ext cx="467838" cy="331810"/>
              </a:xfrm>
              <a:prstGeom prst="roundRect">
                <a:avLst/>
              </a:prstGeom>
              <a:solidFill>
                <a:srgbClr val="00B0F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7700708" y="2028553"/>
              <a:ext cx="1303399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middle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3" name="Picture 2" descr="user,male,man,member,profile,person,people,human,account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799" y="1668627"/>
              <a:ext cx="311502" cy="31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7923461" y="2450994"/>
            <a:ext cx="839103" cy="764775"/>
            <a:chOff x="7923461" y="2450994"/>
            <a:chExt cx="839103" cy="764775"/>
          </a:xfrm>
        </p:grpSpPr>
        <p:grpSp>
          <p:nvGrpSpPr>
            <p:cNvPr id="132" name="Group 131"/>
            <p:cNvGrpSpPr/>
            <p:nvPr/>
          </p:nvGrpSpPr>
          <p:grpSpPr>
            <a:xfrm>
              <a:off x="8026792" y="2450994"/>
              <a:ext cx="614698" cy="644859"/>
              <a:chOff x="2443707" y="2231860"/>
              <a:chExt cx="614698" cy="644859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2443707" y="2231860"/>
                <a:ext cx="614698" cy="644859"/>
                <a:chOff x="3547226" y="673494"/>
                <a:chExt cx="1769907" cy="1856750"/>
              </a:xfrm>
            </p:grpSpPr>
            <p:sp>
              <p:nvSpPr>
                <p:cNvPr id="137" name="Rounded Rectangle 136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6" name="Rounded Rectangle 135"/>
              <p:cNvSpPr/>
              <p:nvPr/>
            </p:nvSpPr>
            <p:spPr>
              <a:xfrm>
                <a:off x="2533682" y="2329365"/>
                <a:ext cx="452493" cy="331810"/>
              </a:xfrm>
              <a:prstGeom prst="roundRect">
                <a:avLst/>
              </a:prstGeom>
              <a:solidFill>
                <a:srgbClr val="FFFF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7923461" y="2907992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junior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4" name="Picture 2" descr="C:\Documents and Settings\Mauricio Leal\Local Settings\Temporary Internet Files\Content.IE5\XTQ7L3XU\MC900432626[1]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7499" y="2568439"/>
              <a:ext cx="311502" cy="31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6494502" y="1538938"/>
            <a:ext cx="839103" cy="774512"/>
            <a:chOff x="6494502" y="1538938"/>
            <a:chExt cx="839103" cy="774512"/>
          </a:xfrm>
        </p:grpSpPr>
        <p:grpSp>
          <p:nvGrpSpPr>
            <p:cNvPr id="156" name="Group 155"/>
            <p:cNvGrpSpPr/>
            <p:nvPr/>
          </p:nvGrpSpPr>
          <p:grpSpPr>
            <a:xfrm>
              <a:off x="6597392" y="1538938"/>
              <a:ext cx="614698" cy="644859"/>
              <a:chOff x="1014307" y="1441290"/>
              <a:chExt cx="614698" cy="644859"/>
            </a:xfrm>
          </p:grpSpPr>
          <p:grpSp>
            <p:nvGrpSpPr>
              <p:cNvPr id="159" name="Group 158"/>
              <p:cNvGrpSpPr/>
              <p:nvPr/>
            </p:nvGrpSpPr>
            <p:grpSpPr>
              <a:xfrm>
                <a:off x="1014307" y="1441290"/>
                <a:ext cx="614698" cy="644859"/>
                <a:chOff x="3547226" y="673494"/>
                <a:chExt cx="1769907" cy="1856750"/>
              </a:xfrm>
            </p:grpSpPr>
            <p:sp>
              <p:nvSpPr>
                <p:cNvPr id="161" name="Rounded Rectangle 160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" name="Rounded Rectangle 159"/>
              <p:cNvSpPr/>
              <p:nvPr/>
            </p:nvSpPr>
            <p:spPr>
              <a:xfrm>
                <a:off x="1068831" y="1551839"/>
                <a:ext cx="505651" cy="331810"/>
              </a:xfrm>
              <a:prstGeom prst="roundRect">
                <a:avLst/>
              </a:prstGeom>
              <a:solidFill>
                <a:schemeClr val="accent2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6494502" y="2005673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senior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5" name="Picture 2" descr="user,business man,man,account,male,person,people,profile,human,membe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739" y="1643305"/>
              <a:ext cx="350628" cy="350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/>
          <p:cNvGrpSpPr/>
          <p:nvPr/>
        </p:nvGrpSpPr>
        <p:grpSpPr>
          <a:xfrm>
            <a:off x="7203600" y="1815392"/>
            <a:ext cx="839103" cy="756927"/>
            <a:chOff x="7203600" y="1815392"/>
            <a:chExt cx="839103" cy="756927"/>
          </a:xfrm>
        </p:grpSpPr>
        <p:grpSp>
          <p:nvGrpSpPr>
            <p:cNvPr id="148" name="Group 147"/>
            <p:cNvGrpSpPr/>
            <p:nvPr/>
          </p:nvGrpSpPr>
          <p:grpSpPr>
            <a:xfrm>
              <a:off x="7315803" y="1815392"/>
              <a:ext cx="614698" cy="644859"/>
              <a:chOff x="1732718" y="1717744"/>
              <a:chExt cx="614698" cy="644859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1732718" y="1717744"/>
                <a:ext cx="614698" cy="644859"/>
                <a:chOff x="3547226" y="673494"/>
                <a:chExt cx="1769907" cy="1856750"/>
              </a:xfrm>
            </p:grpSpPr>
            <p:sp>
              <p:nvSpPr>
                <p:cNvPr id="153" name="Rounded Rectangle 152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Rounded Rectangle 151"/>
              <p:cNvSpPr/>
              <p:nvPr/>
            </p:nvSpPr>
            <p:spPr>
              <a:xfrm>
                <a:off x="1813886" y="1813298"/>
                <a:ext cx="453144" cy="3318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7203600" y="2264542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middle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6" name="Picture 2" descr="user,male,man,member,profile,person,people,human,account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00" y="1921743"/>
              <a:ext cx="311502" cy="31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6535850" y="2418431"/>
            <a:ext cx="839103" cy="767370"/>
            <a:chOff x="6535850" y="2418431"/>
            <a:chExt cx="839103" cy="767370"/>
          </a:xfrm>
        </p:grpSpPr>
        <p:grpSp>
          <p:nvGrpSpPr>
            <p:cNvPr id="172" name="Group 171"/>
            <p:cNvGrpSpPr/>
            <p:nvPr/>
          </p:nvGrpSpPr>
          <p:grpSpPr>
            <a:xfrm>
              <a:off x="6651916" y="2418431"/>
              <a:ext cx="614698" cy="644859"/>
              <a:chOff x="1068831" y="2199297"/>
              <a:chExt cx="614698" cy="644859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1068831" y="2199297"/>
                <a:ext cx="614698" cy="644859"/>
                <a:chOff x="3547226" y="673494"/>
                <a:chExt cx="1769907" cy="1856750"/>
              </a:xfrm>
            </p:grpSpPr>
            <p:sp>
              <p:nvSpPr>
                <p:cNvPr id="177" name="Rounded Rectangle 176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" name="Rounded Rectangle 175"/>
              <p:cNvSpPr/>
              <p:nvPr/>
            </p:nvSpPr>
            <p:spPr>
              <a:xfrm>
                <a:off x="1123354" y="2305424"/>
                <a:ext cx="505651" cy="33181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6535850" y="2878024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middle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7" name="Picture 2" descr="user,male,man,member,profile,person,people,human,account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3514" y="2532235"/>
              <a:ext cx="311502" cy="31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212090" y="2710393"/>
            <a:ext cx="839103" cy="777548"/>
            <a:chOff x="7212090" y="2710393"/>
            <a:chExt cx="839103" cy="777548"/>
          </a:xfrm>
        </p:grpSpPr>
        <p:grpSp>
          <p:nvGrpSpPr>
            <p:cNvPr id="164" name="Group 163"/>
            <p:cNvGrpSpPr/>
            <p:nvPr/>
          </p:nvGrpSpPr>
          <p:grpSpPr>
            <a:xfrm>
              <a:off x="7316194" y="2710393"/>
              <a:ext cx="614698" cy="644859"/>
              <a:chOff x="1733109" y="2491259"/>
              <a:chExt cx="614698" cy="644859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1733109" y="2491259"/>
                <a:ext cx="614698" cy="644859"/>
                <a:chOff x="3547226" y="673494"/>
                <a:chExt cx="1769907" cy="1856750"/>
              </a:xfrm>
            </p:grpSpPr>
            <p:sp>
              <p:nvSpPr>
                <p:cNvPr id="169" name="Rounded Rectangle 168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8" name="Rounded Rectangle 167"/>
              <p:cNvSpPr/>
              <p:nvPr/>
            </p:nvSpPr>
            <p:spPr>
              <a:xfrm>
                <a:off x="1802829" y="2573255"/>
                <a:ext cx="475257" cy="331810"/>
              </a:xfrm>
              <a:prstGeom prst="roundRect">
                <a:avLst/>
              </a:prstGeom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7212090" y="3180164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junior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8" name="Picture 2" descr="C:\Documents and Settings\Mauricio Leal\Local Settings\Temporary Internet Files\Content.IE5\XTQ7L3XU\MC900432626[1]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9922" y="2796192"/>
              <a:ext cx="338159" cy="33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7" name="Rectangle 206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small chunks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31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1" grpId="0"/>
      <p:bldP spid="72" grpId="0" animBg="1"/>
      <p:bldP spid="129" grpId="0"/>
      <p:bldP spid="13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small chunks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2903220" y="777240"/>
            <a:ext cx="7620" cy="3177540"/>
          </a:xfrm>
          <a:prstGeom prst="line">
            <a:avLst/>
          </a:prstGeom>
          <a:ln w="73025">
            <a:solidFill>
              <a:schemeClr val="bg1"/>
            </a:solidFill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910840" y="3954780"/>
            <a:ext cx="3619500" cy="0"/>
          </a:xfrm>
          <a:prstGeom prst="line">
            <a:avLst/>
          </a:prstGeom>
          <a:ln w="73025">
            <a:solidFill>
              <a:schemeClr val="bg1"/>
            </a:solidFill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 rot="16200000">
            <a:off x="1045723" y="2276861"/>
            <a:ext cx="316985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Speed of Deployment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034573" y="3977640"/>
            <a:ext cx="316985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Frequency of Deployments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2903220" y="975360"/>
            <a:ext cx="3459480" cy="2979420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Ability to respond to market needs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27994" y="757630"/>
            <a:ext cx="4048506" cy="4048506"/>
          </a:xfrm>
          <a:custGeom>
            <a:avLst/>
            <a:gdLst>
              <a:gd name="connsiteX0" fmla="*/ 2024253 w 4048506"/>
              <a:gd name="connsiteY0" fmla="*/ 0 h 4048506"/>
              <a:gd name="connsiteX1" fmla="*/ 4048506 w 4048506"/>
              <a:gd name="connsiteY1" fmla="*/ 2024253 h 4048506"/>
              <a:gd name="connsiteX2" fmla="*/ 2024253 w 4048506"/>
              <a:gd name="connsiteY2" fmla="*/ 2024253 h 4048506"/>
              <a:gd name="connsiteX3" fmla="*/ 2024253 w 4048506"/>
              <a:gd name="connsiteY3" fmla="*/ 0 h 404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506" h="4048506">
                <a:moveTo>
                  <a:pt x="2024253" y="0"/>
                </a:moveTo>
                <a:cubicBezTo>
                  <a:pt x="3142217" y="0"/>
                  <a:pt x="4048506" y="906289"/>
                  <a:pt x="4048506" y="2024253"/>
                </a:cubicBezTo>
                <a:lnTo>
                  <a:pt x="2024253" y="2024253"/>
                </a:lnTo>
                <a:lnTo>
                  <a:pt x="2024253" y="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31632" tIns="921652" rIns="487883" bIns="218343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9" name="Freeform 8"/>
          <p:cNvSpPr/>
          <p:nvPr/>
        </p:nvSpPr>
        <p:spPr>
          <a:xfrm>
            <a:off x="2773508" y="173634"/>
            <a:ext cx="4048506" cy="4048506"/>
          </a:xfrm>
          <a:custGeom>
            <a:avLst/>
            <a:gdLst>
              <a:gd name="connsiteX0" fmla="*/ 4048506 w 4048506"/>
              <a:gd name="connsiteY0" fmla="*/ 2024253 h 4048506"/>
              <a:gd name="connsiteX1" fmla="*/ 2024253 w 4048506"/>
              <a:gd name="connsiteY1" fmla="*/ 4048506 h 4048506"/>
              <a:gd name="connsiteX2" fmla="*/ 2024253 w 4048506"/>
              <a:gd name="connsiteY2" fmla="*/ 2024253 h 4048506"/>
              <a:gd name="connsiteX3" fmla="*/ 4048506 w 4048506"/>
              <a:gd name="connsiteY3" fmla="*/ 2024253 h 404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506" h="4048506">
                <a:moveTo>
                  <a:pt x="4048506" y="2024253"/>
                </a:moveTo>
                <a:cubicBezTo>
                  <a:pt x="4048506" y="3142217"/>
                  <a:pt x="3142217" y="4048506"/>
                  <a:pt x="2024253" y="4048506"/>
                </a:cubicBezTo>
                <a:lnTo>
                  <a:pt x="2024253" y="2024253"/>
                </a:lnTo>
                <a:lnTo>
                  <a:pt x="4048506" y="2024253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31632" tIns="2183435" rIns="487883" bIns="921652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15" name="Freeform 14"/>
          <p:cNvSpPr/>
          <p:nvPr/>
        </p:nvSpPr>
        <p:spPr>
          <a:xfrm>
            <a:off x="2094669" y="1094994"/>
            <a:ext cx="4048506" cy="4048506"/>
          </a:xfrm>
          <a:custGeom>
            <a:avLst/>
            <a:gdLst>
              <a:gd name="connsiteX0" fmla="*/ 0 w 4048506"/>
              <a:gd name="connsiteY0" fmla="*/ 2024253 h 4048506"/>
              <a:gd name="connsiteX1" fmla="*/ 2024253 w 4048506"/>
              <a:gd name="connsiteY1" fmla="*/ 0 h 4048506"/>
              <a:gd name="connsiteX2" fmla="*/ 2024253 w 4048506"/>
              <a:gd name="connsiteY2" fmla="*/ 2024253 h 4048506"/>
              <a:gd name="connsiteX3" fmla="*/ 0 w 4048506"/>
              <a:gd name="connsiteY3" fmla="*/ 2024253 h 404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506" h="4048506">
                <a:moveTo>
                  <a:pt x="0" y="2024253"/>
                </a:moveTo>
                <a:cubicBezTo>
                  <a:pt x="0" y="906289"/>
                  <a:pt x="906289" y="0"/>
                  <a:pt x="2024253" y="0"/>
                </a:cubicBezTo>
                <a:lnTo>
                  <a:pt x="2024253" y="2024253"/>
                </a:lnTo>
                <a:lnTo>
                  <a:pt x="0" y="2024253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7883" tIns="921652" rIns="2231632" bIns="218343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16" name="Circular Arrow 15"/>
          <p:cNvSpPr/>
          <p:nvPr/>
        </p:nvSpPr>
        <p:spPr>
          <a:xfrm>
            <a:off x="1777372" y="507009"/>
            <a:ext cx="4549749" cy="4549749"/>
          </a:xfrm>
          <a:prstGeom prst="circularArrow">
            <a:avLst>
              <a:gd name="adj1" fmla="val 5085"/>
              <a:gd name="adj2" fmla="val 327528"/>
              <a:gd name="adj3" fmla="val 21272472"/>
              <a:gd name="adj4" fmla="val 162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Circular Arrow 16"/>
          <p:cNvSpPr/>
          <p:nvPr/>
        </p:nvSpPr>
        <p:spPr>
          <a:xfrm>
            <a:off x="2522886" y="-76988"/>
            <a:ext cx="4549749" cy="4549749"/>
          </a:xfrm>
          <a:prstGeom prst="circularArrow">
            <a:avLst>
              <a:gd name="adj1" fmla="val 5085"/>
              <a:gd name="adj2" fmla="val 327528"/>
              <a:gd name="adj3" fmla="val 5072472"/>
              <a:gd name="adj4" fmla="val 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Circular Arrow 17"/>
          <p:cNvSpPr/>
          <p:nvPr/>
        </p:nvSpPr>
        <p:spPr>
          <a:xfrm>
            <a:off x="1844047" y="844373"/>
            <a:ext cx="4549749" cy="4549749"/>
          </a:xfrm>
          <a:prstGeom prst="circularArrow">
            <a:avLst>
              <a:gd name="adj1" fmla="val 5085"/>
              <a:gd name="adj2" fmla="val 327528"/>
              <a:gd name="adj3" fmla="val 15872472"/>
              <a:gd name="adj4" fmla="val 108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/>
          <p:cNvSpPr/>
          <p:nvPr/>
        </p:nvSpPr>
        <p:spPr>
          <a:xfrm>
            <a:off x="2809044" y="535584"/>
            <a:ext cx="4048506" cy="4048506"/>
          </a:xfrm>
          <a:custGeom>
            <a:avLst/>
            <a:gdLst>
              <a:gd name="connsiteX0" fmla="*/ 2024253 w 4048506"/>
              <a:gd name="connsiteY0" fmla="*/ 4048506 h 4048506"/>
              <a:gd name="connsiteX1" fmla="*/ 0 w 4048506"/>
              <a:gd name="connsiteY1" fmla="*/ 2024253 h 4048506"/>
              <a:gd name="connsiteX2" fmla="*/ 2024253 w 4048506"/>
              <a:gd name="connsiteY2" fmla="*/ 2024253 h 4048506"/>
              <a:gd name="connsiteX3" fmla="*/ 2024253 w 4048506"/>
              <a:gd name="connsiteY3" fmla="*/ 4048506 h 404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506" h="4048506">
                <a:moveTo>
                  <a:pt x="2024253" y="4048506"/>
                </a:moveTo>
                <a:cubicBezTo>
                  <a:pt x="906289" y="4048506"/>
                  <a:pt x="0" y="3142217"/>
                  <a:pt x="0" y="2024253"/>
                </a:cubicBezTo>
                <a:lnTo>
                  <a:pt x="2024253" y="2024253"/>
                </a:lnTo>
                <a:lnTo>
                  <a:pt x="2024253" y="4048506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7883" tIns="2183435" rIns="2231632" bIns="921652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20" name="Circular Arrow 19"/>
          <p:cNvSpPr/>
          <p:nvPr/>
        </p:nvSpPr>
        <p:spPr>
          <a:xfrm>
            <a:off x="2558422" y="284962"/>
            <a:ext cx="4549749" cy="4549749"/>
          </a:xfrm>
          <a:prstGeom prst="circularArrow">
            <a:avLst>
              <a:gd name="adj1" fmla="val 5085"/>
              <a:gd name="adj2" fmla="val 327528"/>
              <a:gd name="adj3" fmla="val 10472472"/>
              <a:gd name="adj4" fmla="val 54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>
            <a:off x="3847968" y="2060846"/>
            <a:ext cx="19757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Testing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59387" y="2692467"/>
            <a:ext cx="19757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Monitor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60076" y="2937974"/>
            <a:ext cx="19757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Measuring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45751" y="2247643"/>
            <a:ext cx="19757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Improving</a:t>
            </a:r>
          </a:p>
        </p:txBody>
      </p:sp>
      <p:pic>
        <p:nvPicPr>
          <p:cNvPr id="3074" name="Picture 2" descr="test,t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68" y="94038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network,utility,t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54" y="287713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axoluta.com/en/img/meter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84" y="3315873"/>
            <a:ext cx="952166" cy="95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ile,new,paper,docu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785" y="109517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8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40"/>
          <a:stretch/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ight Arrow 24"/>
          <p:cNvSpPr/>
          <p:nvPr/>
        </p:nvSpPr>
        <p:spPr>
          <a:xfrm rot="547535">
            <a:off x="-870638" y="2025142"/>
            <a:ext cx="10354389" cy="1423851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isometricTopU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226694" y="125112"/>
            <a:ext cx="1814322" cy="17751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997961" y="1042837"/>
            <a:ext cx="2316945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deployment/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second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89252" y="92340"/>
            <a:ext cx="238511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</a:rPr>
              <a:t>11.6</a:t>
            </a:r>
            <a:endParaRPr 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02805" y="2533388"/>
            <a:ext cx="1508007" cy="14754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6511" y="3641384"/>
            <a:ext cx="890364" cy="87114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443363" y="4169633"/>
            <a:ext cx="2316945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Arial Black" pitchFamily="34" charset="0"/>
              </a:rPr>
              <a:t>deployment/ </a:t>
            </a:r>
          </a:p>
          <a:p>
            <a:pPr algn="ctr"/>
            <a:r>
              <a:rPr lang="en-US" sz="700" dirty="0" smtClean="0">
                <a:solidFill>
                  <a:srgbClr val="C00000"/>
                </a:solidFill>
                <a:latin typeface="Arial Black" pitchFamily="34" charset="0"/>
              </a:rPr>
              <a:t>6 months</a:t>
            </a:r>
            <a:endParaRPr lang="en-US" sz="700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539719" y="3658600"/>
            <a:ext cx="23851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</a:rPr>
              <a:t>1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262783" y="1367442"/>
            <a:ext cx="1852085" cy="18120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554080" y="3320639"/>
            <a:ext cx="2316945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deployment/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month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64251" y="2448677"/>
            <a:ext cx="238511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</a:rPr>
              <a:t>1</a:t>
            </a:r>
            <a:endParaRPr 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86098" y="2348226"/>
            <a:ext cx="231694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deployment/ 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week</a:t>
            </a:r>
            <a:endParaRPr lang="en-US" sz="1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37490" y="1319520"/>
            <a:ext cx="2385114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</a:rPr>
              <a:t>1</a:t>
            </a:r>
            <a:endParaRPr lang="en-US" sz="8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2" name="Picture 15" descr="http://uniquegifter.com/wp-content/uploads/2015/01/amaz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79" y="1728592"/>
            <a:ext cx="1722308" cy="50529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Faster Time-to-market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665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4" grpId="0"/>
      <p:bldP spid="17" grpId="0" animBg="1"/>
      <p:bldP spid="6" grpId="0" animBg="1"/>
      <p:bldP spid="8" grpId="0"/>
      <p:bldP spid="9" grpId="0"/>
      <p:bldP spid="26" grpId="0" animBg="1"/>
      <p:bldP spid="27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the Most from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Containers are not Virtual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Containers are Lightweight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Towards an Immutable Infrastructure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Limited Isolation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Stateless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Externalizing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949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40"/>
          <a:stretch/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753779" y="2202692"/>
            <a:ext cx="1759226" cy="694956"/>
            <a:chOff x="3384274" y="2635074"/>
            <a:chExt cx="1759226" cy="694956"/>
          </a:xfrm>
        </p:grpSpPr>
        <p:sp>
          <p:nvSpPr>
            <p:cNvPr id="2" name="Rounded Rectangle 1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Business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Agility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0047" y="2202692"/>
            <a:ext cx="1759226" cy="694956"/>
            <a:chOff x="3384274" y="2635074"/>
            <a:chExt cx="1759226" cy="694956"/>
          </a:xfrm>
        </p:grpSpPr>
        <p:sp>
          <p:nvSpPr>
            <p:cNvPr id="26" name="Rounded Rectangle 25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Economic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Efficiency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21387" y="2257312"/>
            <a:ext cx="1759226" cy="694956"/>
            <a:chOff x="3384274" y="2635074"/>
            <a:chExt cx="1759226" cy="694956"/>
          </a:xfrm>
        </p:grpSpPr>
        <p:sp>
          <p:nvSpPr>
            <p:cNvPr id="29" name="Rounded Rectangle 28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Focus on Time to Value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265563" y="764274"/>
            <a:ext cx="1759226" cy="694956"/>
            <a:chOff x="3384274" y="2635074"/>
            <a:chExt cx="1759226" cy="694956"/>
          </a:xfrm>
        </p:grpSpPr>
        <p:sp>
          <p:nvSpPr>
            <p:cNvPr id="32" name="Rounded Rectangle 31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Arial Black" pitchFamily="34" charset="0"/>
                </a:rPr>
                <a:t>Adaptative</a:t>
              </a:r>
              <a:endParaRPr lang="en-US" dirty="0" smtClean="0">
                <a:solidFill>
                  <a:schemeClr val="bg1"/>
                </a:solidFill>
                <a:latin typeface="Arial Black" pitchFamily="34" charset="0"/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Planning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024539" y="3697492"/>
            <a:ext cx="1514523" cy="6949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902187" y="3891082"/>
            <a:ext cx="175922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Decoupling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741667" y="3739432"/>
            <a:ext cx="1759226" cy="694956"/>
            <a:chOff x="3384274" y="2635074"/>
            <a:chExt cx="1759226" cy="694956"/>
          </a:xfrm>
        </p:grpSpPr>
        <p:sp>
          <p:nvSpPr>
            <p:cNvPr id="38" name="Rounded Rectangle 37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Low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Latency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1720" y="850142"/>
            <a:ext cx="1759226" cy="694956"/>
            <a:chOff x="3384274" y="2635074"/>
            <a:chExt cx="1759226" cy="694956"/>
          </a:xfrm>
        </p:grpSpPr>
        <p:sp>
          <p:nvSpPr>
            <p:cNvPr id="41" name="Rounded Rectangle 40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Rapid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Adaptation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24" name="Striped Right Arrow 23"/>
          <p:cNvSpPr/>
          <p:nvPr/>
        </p:nvSpPr>
        <p:spPr>
          <a:xfrm>
            <a:off x="5577840" y="2288560"/>
            <a:ext cx="1203960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riped Right Arrow 43"/>
          <p:cNvSpPr/>
          <p:nvPr/>
        </p:nvSpPr>
        <p:spPr>
          <a:xfrm rot="10800000">
            <a:off x="2499360" y="2288560"/>
            <a:ext cx="1203960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riped Right Arrow 44"/>
          <p:cNvSpPr/>
          <p:nvPr/>
        </p:nvSpPr>
        <p:spPr>
          <a:xfrm rot="8767959">
            <a:off x="2897563" y="2999799"/>
            <a:ext cx="1021784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triped Right Arrow 46"/>
          <p:cNvSpPr/>
          <p:nvPr/>
        </p:nvSpPr>
        <p:spPr>
          <a:xfrm rot="2086418">
            <a:off x="5391295" y="2972981"/>
            <a:ext cx="1021784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triped Right Arrow 47"/>
          <p:cNvSpPr/>
          <p:nvPr/>
        </p:nvSpPr>
        <p:spPr>
          <a:xfrm rot="19237881">
            <a:off x="5299855" y="1524996"/>
            <a:ext cx="1021784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riped Right Arrow 48"/>
          <p:cNvSpPr/>
          <p:nvPr/>
        </p:nvSpPr>
        <p:spPr>
          <a:xfrm rot="12642987">
            <a:off x="2867649" y="1561719"/>
            <a:ext cx="1021784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The goal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997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40"/>
          <a:stretch/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-90616" y="2121550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PRINTSCREEN GARTNER HERE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5"/>
          <a:stretch/>
        </p:blipFill>
        <p:spPr bwMode="auto">
          <a:xfrm>
            <a:off x="388208" y="142035"/>
            <a:ext cx="8367584" cy="40654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1074" y="4335391"/>
            <a:ext cx="794185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itchFamily="34" charset="0"/>
              </a:rPr>
              <a:t>http://www.gartner.com/newsroom/id/2999017</a:t>
            </a:r>
          </a:p>
        </p:txBody>
      </p:sp>
    </p:spTree>
    <p:extLst>
      <p:ext uri="{BB962C8B-B14F-4D97-AF65-F5344CB8AC3E}">
        <p14:creationId xmlns:p14="http://schemas.microsoft.com/office/powerpoint/2010/main" val="19616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40"/>
          <a:stretch/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tooling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1874532" y="661377"/>
            <a:ext cx="4730017" cy="4730017"/>
          </a:xfrm>
          <a:custGeom>
            <a:avLst/>
            <a:gdLst>
              <a:gd name="connsiteX0" fmla="*/ 372387 w 3413760"/>
              <a:gd name="connsiteY0" fmla="*/ 642658 h 3413760"/>
              <a:gd name="connsiteX1" fmla="*/ 1706880 w 3413760"/>
              <a:gd name="connsiteY1" fmla="*/ 0 h 3413760"/>
              <a:gd name="connsiteX2" fmla="*/ 1706880 w 3413760"/>
              <a:gd name="connsiteY2" fmla="*/ 1706880 h 3413760"/>
              <a:gd name="connsiteX3" fmla="*/ 372387 w 3413760"/>
              <a:gd name="connsiteY3" fmla="*/ 642658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72387" y="642658"/>
                </a:moveTo>
                <a:cubicBezTo>
                  <a:pt x="696256" y="236539"/>
                  <a:pt x="1187434" y="0"/>
                  <a:pt x="1706880" y="0"/>
                </a:cubicBezTo>
                <a:lnTo>
                  <a:pt x="1706880" y="1706880"/>
                </a:lnTo>
                <a:lnTo>
                  <a:pt x="372387" y="642658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9587" tIns="369062" rIns="1845513" bIns="2498598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100" kern="1200" dirty="0"/>
          </a:p>
        </p:txBody>
      </p:sp>
      <p:sp>
        <p:nvSpPr>
          <p:cNvPr id="111" name="TextBox 110"/>
          <p:cNvSpPr txBox="1"/>
          <p:nvPr/>
        </p:nvSpPr>
        <p:spPr>
          <a:xfrm>
            <a:off x="2970066" y="1465078"/>
            <a:ext cx="114297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Analyze Results</a:t>
            </a:r>
          </a:p>
        </p:txBody>
      </p:sp>
      <p:sp>
        <p:nvSpPr>
          <p:cNvPr id="64" name="Freeform 63"/>
          <p:cNvSpPr/>
          <p:nvPr/>
        </p:nvSpPr>
        <p:spPr>
          <a:xfrm>
            <a:off x="1802026" y="373719"/>
            <a:ext cx="4730017" cy="4730017"/>
          </a:xfrm>
          <a:custGeom>
            <a:avLst/>
            <a:gdLst>
              <a:gd name="connsiteX0" fmla="*/ 1706880 w 3413760"/>
              <a:gd name="connsiteY0" fmla="*/ 0 h 3413760"/>
              <a:gd name="connsiteX1" fmla="*/ 3041373 w 3413760"/>
              <a:gd name="connsiteY1" fmla="*/ 642658 h 3413760"/>
              <a:gd name="connsiteX2" fmla="*/ 1706880 w 3413760"/>
              <a:gd name="connsiteY2" fmla="*/ 1706880 h 3413760"/>
              <a:gd name="connsiteX3" fmla="*/ 1706880 w 3413760"/>
              <a:gd name="connsiteY3" fmla="*/ 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1706880" y="0"/>
                </a:moveTo>
                <a:cubicBezTo>
                  <a:pt x="2226326" y="0"/>
                  <a:pt x="2717504" y="236539"/>
                  <a:pt x="3041373" y="642658"/>
                </a:cubicBezTo>
                <a:lnTo>
                  <a:pt x="1706880" y="1706880"/>
                </a:lnTo>
                <a:lnTo>
                  <a:pt x="1706880" y="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45514" tIns="369062" rIns="859586" bIns="2498598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100" kern="1200" dirty="0"/>
          </a:p>
        </p:txBody>
      </p:sp>
      <p:sp>
        <p:nvSpPr>
          <p:cNvPr id="90" name="TextBox 89"/>
          <p:cNvSpPr txBox="1"/>
          <p:nvPr/>
        </p:nvSpPr>
        <p:spPr>
          <a:xfrm>
            <a:off x="4158116" y="1320541"/>
            <a:ext cx="127306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New Code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2030597" y="93209"/>
            <a:ext cx="4730017" cy="4730017"/>
          </a:xfrm>
          <a:custGeom>
            <a:avLst/>
            <a:gdLst>
              <a:gd name="connsiteX0" fmla="*/ 3041373 w 3413760"/>
              <a:gd name="connsiteY0" fmla="*/ 642658 h 3413760"/>
              <a:gd name="connsiteX1" fmla="*/ 3370965 w 3413760"/>
              <a:gd name="connsiteY1" fmla="*/ 2086696 h 3413760"/>
              <a:gd name="connsiteX2" fmla="*/ 1706880 w 3413760"/>
              <a:gd name="connsiteY2" fmla="*/ 1706880 h 3413760"/>
              <a:gd name="connsiteX3" fmla="*/ 3041373 w 3413760"/>
              <a:gd name="connsiteY3" fmla="*/ 642658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041373" y="642658"/>
                </a:moveTo>
                <a:cubicBezTo>
                  <a:pt x="3365242" y="1048777"/>
                  <a:pt x="3486552" y="1580274"/>
                  <a:pt x="3370965" y="2086696"/>
                </a:cubicBezTo>
                <a:lnTo>
                  <a:pt x="1706880" y="1706880"/>
                </a:lnTo>
                <a:lnTo>
                  <a:pt x="3041373" y="642658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64232" tIns="1283209" rIns="206248" bIns="165303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5017951" y="1888643"/>
            <a:ext cx="127306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Track all changes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2593888" y="-381030"/>
            <a:ext cx="4730017" cy="4730017"/>
          </a:xfrm>
          <a:custGeom>
            <a:avLst/>
            <a:gdLst>
              <a:gd name="connsiteX0" fmla="*/ 3370965 w 3413760"/>
              <a:gd name="connsiteY0" fmla="*/ 2086696 h 3413760"/>
              <a:gd name="connsiteX1" fmla="*/ 2447467 w 3413760"/>
              <a:gd name="connsiteY1" fmla="*/ 3244726 h 3413760"/>
              <a:gd name="connsiteX2" fmla="*/ 1706880 w 3413760"/>
              <a:gd name="connsiteY2" fmla="*/ 1706880 h 3413760"/>
              <a:gd name="connsiteX3" fmla="*/ 3370965 w 3413760"/>
              <a:gd name="connsiteY3" fmla="*/ 2086696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370965" y="2086696"/>
                </a:moveTo>
                <a:cubicBezTo>
                  <a:pt x="3255378" y="2593118"/>
                  <a:pt x="2915472" y="3019346"/>
                  <a:pt x="2447467" y="3244726"/>
                </a:cubicBezTo>
                <a:lnTo>
                  <a:pt x="1706880" y="1706880"/>
                </a:lnTo>
                <a:lnTo>
                  <a:pt x="3370965" y="2086696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2922" tIns="2072640" rIns="459638" bIns="8128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000" kern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231469" y="2619906"/>
            <a:ext cx="127306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Testing Code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2669445" y="-187245"/>
            <a:ext cx="4730017" cy="4730017"/>
          </a:xfrm>
          <a:custGeom>
            <a:avLst/>
            <a:gdLst>
              <a:gd name="connsiteX0" fmla="*/ 2447430 w 3413760"/>
              <a:gd name="connsiteY0" fmla="*/ 3244744 h 3413760"/>
              <a:gd name="connsiteX1" fmla="*/ 966292 w 3413760"/>
              <a:gd name="connsiteY1" fmla="*/ 3244726 h 3413760"/>
              <a:gd name="connsiteX2" fmla="*/ 1706880 w 3413760"/>
              <a:gd name="connsiteY2" fmla="*/ 1706880 h 3413760"/>
              <a:gd name="connsiteX3" fmla="*/ 2447430 w 3413760"/>
              <a:gd name="connsiteY3" fmla="*/ 3244744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2447430" y="3244744"/>
                </a:moveTo>
                <a:cubicBezTo>
                  <a:pt x="1979433" y="3470105"/>
                  <a:pt x="1434283" y="3470099"/>
                  <a:pt x="966292" y="3244726"/>
                </a:cubicBezTo>
                <a:lnTo>
                  <a:pt x="1706880" y="1706880"/>
                </a:lnTo>
                <a:lnTo>
                  <a:pt x="2447430" y="3244744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6361" tIns="2727961" rIns="1356359" bIns="208279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4413263" y="3285417"/>
            <a:ext cx="127306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Host Factory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2084111" y="485166"/>
            <a:ext cx="4730017" cy="4730017"/>
          </a:xfrm>
          <a:custGeom>
            <a:avLst/>
            <a:gdLst>
              <a:gd name="connsiteX0" fmla="*/ 42795 w 3413760"/>
              <a:gd name="connsiteY0" fmla="*/ 2086695 h 3413760"/>
              <a:gd name="connsiteX1" fmla="*/ 372387 w 3413760"/>
              <a:gd name="connsiteY1" fmla="*/ 642658 h 3413760"/>
              <a:gd name="connsiteX2" fmla="*/ 1706880 w 3413760"/>
              <a:gd name="connsiteY2" fmla="*/ 1706880 h 3413760"/>
              <a:gd name="connsiteX3" fmla="*/ 42795 w 3413760"/>
              <a:gd name="connsiteY3" fmla="*/ 2086695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42795" y="2086695"/>
                </a:moveTo>
                <a:cubicBezTo>
                  <a:pt x="-72792" y="1580274"/>
                  <a:pt x="48519" y="1048777"/>
                  <a:pt x="372387" y="642658"/>
                </a:cubicBezTo>
                <a:lnTo>
                  <a:pt x="1706880" y="1706880"/>
                </a:lnTo>
                <a:lnTo>
                  <a:pt x="42795" y="2086695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248" tIns="1283209" rIns="2364232" bIns="165303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523570" y="2374407"/>
            <a:ext cx="164346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Monitor</a:t>
            </a:r>
          </a:p>
        </p:txBody>
      </p:sp>
      <p:sp>
        <p:nvSpPr>
          <p:cNvPr id="68" name="Freeform 67"/>
          <p:cNvSpPr/>
          <p:nvPr/>
        </p:nvSpPr>
        <p:spPr>
          <a:xfrm>
            <a:off x="2646200" y="17583"/>
            <a:ext cx="4730017" cy="4730017"/>
          </a:xfrm>
          <a:custGeom>
            <a:avLst/>
            <a:gdLst>
              <a:gd name="connsiteX0" fmla="*/ 966292 w 3413760"/>
              <a:gd name="connsiteY0" fmla="*/ 3244726 h 3413760"/>
              <a:gd name="connsiteX1" fmla="*/ 42795 w 3413760"/>
              <a:gd name="connsiteY1" fmla="*/ 2086696 h 3413760"/>
              <a:gd name="connsiteX2" fmla="*/ 1706880 w 3413760"/>
              <a:gd name="connsiteY2" fmla="*/ 1706880 h 3413760"/>
              <a:gd name="connsiteX3" fmla="*/ 966292 w 3413760"/>
              <a:gd name="connsiteY3" fmla="*/ 3244726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966292" y="3244726"/>
                </a:moveTo>
                <a:cubicBezTo>
                  <a:pt x="498287" y="3019347"/>
                  <a:pt x="158382" y="2593118"/>
                  <a:pt x="42795" y="2086696"/>
                </a:cubicBezTo>
                <a:lnTo>
                  <a:pt x="1706880" y="1706880"/>
                </a:lnTo>
                <a:lnTo>
                  <a:pt x="966292" y="3244726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9639" tIns="2072640" rIns="2242921" bIns="8128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000" kern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956511" y="3041999"/>
            <a:ext cx="164346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Containers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1" name="Circular Arrow 70"/>
          <p:cNvSpPr/>
          <p:nvPr/>
        </p:nvSpPr>
        <p:spPr>
          <a:xfrm>
            <a:off x="1251805" y="309508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18957827"/>
              <a:gd name="adj4" fmla="val 16200343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2" name="Circular Arrow 71"/>
          <p:cNvSpPr/>
          <p:nvPr/>
        </p:nvSpPr>
        <p:spPr>
          <a:xfrm>
            <a:off x="1680782" y="-332615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443744"/>
              <a:gd name="adj4" fmla="val 19285776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3" name="Circular Arrow 72"/>
          <p:cNvSpPr/>
          <p:nvPr/>
        </p:nvSpPr>
        <p:spPr>
          <a:xfrm>
            <a:off x="2348772" y="-826126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3529100"/>
              <a:gd name="adj4" fmla="val 770764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4" name="Circular Arrow 73"/>
          <p:cNvSpPr/>
          <p:nvPr/>
        </p:nvSpPr>
        <p:spPr>
          <a:xfrm>
            <a:off x="2690961" y="-791329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6615046"/>
              <a:gd name="adj4" fmla="val 3857426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5" name="Circular Arrow 74"/>
          <p:cNvSpPr/>
          <p:nvPr/>
        </p:nvSpPr>
        <p:spPr>
          <a:xfrm>
            <a:off x="2473970" y="-243367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9701707"/>
              <a:gd name="adj4" fmla="val 6943371"/>
              <a:gd name="adj5" fmla="val 593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6" name="Circular Arrow 75"/>
          <p:cNvSpPr/>
          <p:nvPr/>
        </p:nvSpPr>
        <p:spPr>
          <a:xfrm>
            <a:off x="1855450" y="363345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12786695"/>
              <a:gd name="adj4" fmla="val 10028727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7" name="Circular Arrow 76"/>
          <p:cNvSpPr/>
          <p:nvPr/>
        </p:nvSpPr>
        <p:spPr>
          <a:xfrm>
            <a:off x="1303352" y="625738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15872129"/>
              <a:gd name="adj4" fmla="val 13114645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7" name="Group 116"/>
          <p:cNvGrpSpPr>
            <a:grpSpLocks/>
          </p:cNvGrpSpPr>
          <p:nvPr/>
        </p:nvGrpSpPr>
        <p:grpSpPr bwMode="auto">
          <a:xfrm>
            <a:off x="1152525" y="-187245"/>
            <a:ext cx="6724649" cy="5259515"/>
            <a:chOff x="2816465" y="731836"/>
            <a:chExt cx="4357447" cy="3992564"/>
          </a:xfr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</p:grpSpPr>
        <p:sp>
          <p:nvSpPr>
            <p:cNvPr id="118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prstMaterial="matte">
              <a:bevelT w="139700" h="1397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prstMaterial="matte">
              <a:bevelT w="139700" h="1397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prstMaterial="matte">
              <a:bevelT w="139700" h="1397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0" name="Picture 26" descr="line,chart,graph,incre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72" y="714343"/>
            <a:ext cx="825849" cy="8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network,utility,to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79" y="20388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04"/>
          <p:cNvGrpSpPr/>
          <p:nvPr/>
        </p:nvGrpSpPr>
        <p:grpSpPr>
          <a:xfrm>
            <a:off x="5551021" y="1099078"/>
            <a:ext cx="1521910" cy="1095404"/>
            <a:chOff x="1443199" y="476943"/>
            <a:chExt cx="1521910" cy="1095404"/>
          </a:xfrm>
        </p:grpSpPr>
        <p:pic>
          <p:nvPicPr>
            <p:cNvPr id="106" name="Picture 11" descr="kfm,drawe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706" y="476943"/>
              <a:ext cx="1095403" cy="10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/>
            <p:cNvSpPr txBox="1"/>
            <p:nvPr/>
          </p:nvSpPr>
          <p:spPr>
            <a:xfrm>
              <a:off x="1443199" y="886742"/>
              <a:ext cx="1273062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GIT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392853" y="546695"/>
            <a:ext cx="838616" cy="765810"/>
            <a:chOff x="487680" y="506730"/>
            <a:chExt cx="1777365" cy="1623060"/>
          </a:xfrm>
        </p:grpSpPr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" y="506730"/>
              <a:ext cx="1116330" cy="1116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" y="50673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4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" y="91059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" name="Group 92"/>
          <p:cNvGrpSpPr/>
          <p:nvPr/>
        </p:nvGrpSpPr>
        <p:grpSpPr>
          <a:xfrm>
            <a:off x="6469793" y="2850174"/>
            <a:ext cx="826786" cy="678180"/>
            <a:chOff x="7531049" y="537671"/>
            <a:chExt cx="1005008" cy="824368"/>
          </a:xfrm>
        </p:grpSpPr>
        <p:pic>
          <p:nvPicPr>
            <p:cNvPr id="94" name="Picture 7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60"/>
            <a:stretch/>
          </p:blipFill>
          <p:spPr bwMode="auto">
            <a:xfrm>
              <a:off x="7736789" y="669558"/>
              <a:ext cx="799268" cy="692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5" name="Picture 8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049" y="537671"/>
              <a:ext cx="678180" cy="678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7" name="Picture 24" descr="http://img1.wikia.nocookie.net/__cb20120122015908/empiresandallies/images/1/1e/Limited_Edition_Unit_Factory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201" y="3547027"/>
            <a:ext cx="1277415" cy="99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2793544" y="3291309"/>
            <a:ext cx="1016547" cy="889176"/>
            <a:chOff x="464966" y="2504179"/>
            <a:chExt cx="1311754" cy="1147394"/>
          </a:xfrm>
        </p:grpSpPr>
        <p:pic>
          <p:nvPicPr>
            <p:cNvPr id="50" name="Picture 49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87" y="2825280"/>
              <a:ext cx="588542" cy="5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87" y="2504179"/>
              <a:ext cx="588542" cy="5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51" y="2883151"/>
              <a:ext cx="588542" cy="5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51" y="2574667"/>
              <a:ext cx="588542" cy="5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Group 53"/>
            <p:cNvGrpSpPr/>
            <p:nvPr/>
          </p:nvGrpSpPr>
          <p:grpSpPr>
            <a:xfrm>
              <a:off x="464966" y="2984012"/>
              <a:ext cx="1311754" cy="667561"/>
              <a:chOff x="2539544" y="2560320"/>
              <a:chExt cx="2850940" cy="1450864"/>
            </a:xfrm>
          </p:grpSpPr>
          <p:pic>
            <p:nvPicPr>
              <p:cNvPr id="55" name="Picture 4" descr="http://www.shadowandy.net/wp/wp-content/uploads/docker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04" t="37323" r="12440" b="36968"/>
              <a:stretch/>
            </p:blipFill>
            <p:spPr bwMode="auto">
              <a:xfrm>
                <a:off x="2539544" y="3143249"/>
                <a:ext cx="2850940" cy="867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4" descr="http://www.shadowandy.net/wp/wp-content/uploads/docker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106" t="20056" r="12440" b="36968"/>
              <a:stretch/>
            </p:blipFill>
            <p:spPr bwMode="auto">
              <a:xfrm>
                <a:off x="4465320" y="2560320"/>
                <a:ext cx="925164" cy="1450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7" name="Picture 8" descr="https://raw.githubusercontent.com/codemiller/connecting-containers/gh-pages/images/kubernetes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1" r="34030" b="32924"/>
          <a:stretch/>
        </p:blipFill>
        <p:spPr bwMode="auto">
          <a:xfrm>
            <a:off x="5813900" y="3921821"/>
            <a:ext cx="416949" cy="40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11" grpId="0"/>
      <p:bldP spid="64" grpId="0" animBg="1"/>
      <p:bldP spid="90" grpId="0"/>
      <p:bldP spid="65" grpId="0" animBg="1"/>
      <p:bldP spid="92" grpId="0"/>
      <p:bldP spid="66" grpId="0" animBg="1"/>
      <p:bldP spid="96" grpId="0"/>
      <p:bldP spid="67" grpId="0" animBg="1"/>
      <p:bldP spid="98" grpId="0"/>
      <p:bldP spid="69" grpId="0" animBg="1"/>
      <p:bldP spid="109" grpId="0"/>
      <p:bldP spid="68" grpId="0" animBg="1"/>
      <p:bldP spid="104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40"/>
          <a:stretch/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tooling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959437" y="901882"/>
            <a:ext cx="2865850" cy="2647586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333906" y="3451991"/>
            <a:ext cx="419610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  <a:latin typeface="Arial Black" pitchFamily="34" charset="0"/>
              </a:rPr>
              <a:t>OpenShift</a:t>
            </a:r>
            <a:endParaRPr lang="en-US" sz="48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9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959437" y="901882"/>
            <a:ext cx="2865850" cy="2647586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33906" y="3451991"/>
            <a:ext cx="419610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  <a:latin typeface="Arial Black" pitchFamily="34" charset="0"/>
              </a:rPr>
              <a:t>OpenShift</a:t>
            </a:r>
            <a:endParaRPr lang="en-US" sz="4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Howto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DEVelopment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46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6720840" y="167640"/>
            <a:ext cx="2339340" cy="4337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029" y="2636882"/>
            <a:ext cx="127306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New Code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56" name="Group 55"/>
          <p:cNvGrpSpPr>
            <a:grpSpLocks/>
          </p:cNvGrpSpPr>
          <p:nvPr/>
        </p:nvGrpSpPr>
        <p:grpSpPr bwMode="auto">
          <a:xfrm>
            <a:off x="7138046" y="1641327"/>
            <a:ext cx="1504928" cy="1390313"/>
            <a:chOff x="2816465" y="731836"/>
            <a:chExt cx="4357447" cy="3992564"/>
          </a:xfrm>
          <a:solidFill>
            <a:srgbClr val="FF0000">
              <a:alpha val="2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Striped Right Arrow 59"/>
          <p:cNvSpPr/>
          <p:nvPr/>
        </p:nvSpPr>
        <p:spPr>
          <a:xfrm>
            <a:off x="1778040" y="1863036"/>
            <a:ext cx="457714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6703034" y="0"/>
            <a:ext cx="2352675" cy="542925"/>
            <a:chOff x="6703034" y="0"/>
            <a:chExt cx="2352675" cy="542925"/>
          </a:xfrm>
        </p:grpSpPr>
        <p:sp>
          <p:nvSpPr>
            <p:cNvPr id="31" name="Rounded Rectangle 30"/>
            <p:cNvSpPr/>
            <p:nvPr/>
          </p:nvSpPr>
          <p:spPr>
            <a:xfrm>
              <a:off x="6845099" y="0"/>
              <a:ext cx="2117926" cy="54292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03034" y="71407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DEV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772265" y="2157704"/>
            <a:ext cx="258869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REQUEST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1882" y="1891873"/>
            <a:ext cx="838616" cy="765810"/>
            <a:chOff x="487680" y="506730"/>
            <a:chExt cx="1777365" cy="1623060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" y="506730"/>
              <a:ext cx="1116330" cy="1116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" y="50673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" y="91059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8117181" y="3726640"/>
            <a:ext cx="826786" cy="678180"/>
            <a:chOff x="7531049" y="537671"/>
            <a:chExt cx="1005007" cy="824368"/>
          </a:xfrm>
        </p:grpSpPr>
        <p:pic>
          <p:nvPicPr>
            <p:cNvPr id="27" name="Picture 7"/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60"/>
            <a:stretch/>
          </p:blipFill>
          <p:spPr bwMode="auto">
            <a:xfrm>
              <a:off x="7736788" y="669558"/>
              <a:ext cx="799268" cy="692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8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049" y="537671"/>
              <a:ext cx="678180" cy="678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51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5" grpId="0"/>
      <p:bldP spid="60" grpId="0" animBg="1"/>
      <p:bldP spid="20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20840" y="167640"/>
            <a:ext cx="2339340" cy="431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10800000">
            <a:off x="1777940" y="1820243"/>
            <a:ext cx="457714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76401" y="2092079"/>
            <a:ext cx="4818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8117179" y="3726640"/>
            <a:ext cx="826785" cy="678180"/>
            <a:chOff x="7531049" y="537671"/>
            <a:chExt cx="1005006" cy="824368"/>
          </a:xfrm>
        </p:grpSpPr>
        <p:pic>
          <p:nvPicPr>
            <p:cNvPr id="40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60"/>
            <a:stretch/>
          </p:blipFill>
          <p:spPr bwMode="auto">
            <a:xfrm>
              <a:off x="7736787" y="669558"/>
              <a:ext cx="799268" cy="692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8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049" y="537671"/>
              <a:ext cx="678180" cy="678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2" descr="file,archiver,archive,box,zip,paper,document,util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99" y="1726073"/>
            <a:ext cx="921418" cy="9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977533" y="2005021"/>
            <a:ext cx="655949" cy="524740"/>
            <a:chOff x="3302912" y="2810392"/>
            <a:chExt cx="1573913" cy="604838"/>
          </a:xfrm>
          <a:scene3d>
            <a:camera prst="isometricRightUp"/>
            <a:lightRig rig="threePt" dir="t"/>
          </a:scene3d>
        </p:grpSpPr>
        <p:grpSp>
          <p:nvGrpSpPr>
            <p:cNvPr id="46" name="Group 45"/>
            <p:cNvGrpSpPr/>
            <p:nvPr/>
          </p:nvGrpSpPr>
          <p:grpSpPr>
            <a:xfrm>
              <a:off x="3408736" y="2810392"/>
              <a:ext cx="446055" cy="604838"/>
              <a:chOff x="129744" y="995362"/>
              <a:chExt cx="3597706" cy="4878388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2957514" y="995362"/>
                <a:ext cx="476250" cy="47625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852609" y="1102518"/>
                <a:ext cx="573881" cy="57388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38200" y="1566857"/>
                <a:ext cx="638174" cy="6381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9744" y="2616200"/>
                <a:ext cx="787399" cy="787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34950" y="3803649"/>
                <a:ext cx="882650" cy="88265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282699" y="4667250"/>
                <a:ext cx="952499" cy="952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628900" y="4775199"/>
                <a:ext cx="1098550" cy="109855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302912" y="2951896"/>
              <a:ext cx="1573913" cy="3015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numCol="1" rtlCol="0">
              <a:spAutoFit/>
            </a:bodyPr>
            <a:lstStyle/>
            <a:p>
              <a:r>
                <a:rPr lang="en-US" sz="1050" dirty="0" err="1" smtClean="0">
                  <a:solidFill>
                    <a:srgbClr val="FF0000"/>
                  </a:solidFill>
                  <a:latin typeface="Arial Black" pitchFamily="34" charset="0"/>
                </a:rPr>
                <a:t>JB</a:t>
              </a:r>
              <a:r>
                <a:rPr lang="en-US" sz="1050" dirty="0" err="1" smtClean="0">
                  <a:latin typeface="Arial Black" pitchFamily="34" charset="0"/>
                </a:rPr>
                <a:t>oss</a:t>
              </a:r>
              <a:endParaRPr lang="en-US" sz="1050" dirty="0">
                <a:latin typeface="Arial Black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1882" y="1891873"/>
            <a:ext cx="838616" cy="765810"/>
            <a:chOff x="487680" y="506730"/>
            <a:chExt cx="1777365" cy="162306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" y="506730"/>
              <a:ext cx="1116330" cy="1116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" y="50673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" y="91059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2840" y="2636882"/>
            <a:ext cx="162984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Configuration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ready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90241" y="2333517"/>
            <a:ext cx="3771635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Arial Black" pitchFamily="34" charset="0"/>
              </a:rPr>
              <a:t>(</a:t>
            </a:r>
            <a:r>
              <a:rPr lang="en-US" sz="900" dirty="0" err="1" smtClean="0">
                <a:solidFill>
                  <a:schemeClr val="tx1"/>
                </a:solidFill>
                <a:latin typeface="Arial Black" pitchFamily="34" charset="0"/>
              </a:rPr>
              <a:t>aprox</a:t>
            </a:r>
            <a:r>
              <a:rPr lang="en-US" sz="900" dirty="0" smtClean="0">
                <a:solidFill>
                  <a:schemeClr val="tx1"/>
                </a:solidFill>
                <a:latin typeface="Arial Black" pitchFamily="34" charset="0"/>
              </a:rPr>
              <a:t> 1 minute)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703034" y="0"/>
            <a:ext cx="2352675" cy="542925"/>
            <a:chOff x="6703034" y="0"/>
            <a:chExt cx="2352675" cy="542925"/>
          </a:xfrm>
        </p:grpSpPr>
        <p:sp>
          <p:nvSpPr>
            <p:cNvPr id="59" name="Rounded Rectangle 58"/>
            <p:cNvSpPr/>
            <p:nvPr/>
          </p:nvSpPr>
          <p:spPr>
            <a:xfrm>
              <a:off x="6845099" y="0"/>
              <a:ext cx="2117926" cy="54292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03034" y="71407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DEV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7138046" y="1641327"/>
            <a:ext cx="1504928" cy="1390313"/>
            <a:chOff x="2816465" y="731836"/>
            <a:chExt cx="4357447" cy="3992564"/>
          </a:xfrm>
          <a:solidFill>
            <a:srgbClr val="FF0000">
              <a:alpha val="2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9" name="Picture 28" descr="http://www.multiterminal.co.id/icon/container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68" y="1726072"/>
            <a:ext cx="1086234" cy="10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195629" y="2655696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762494" y="2076591"/>
            <a:ext cx="461416" cy="335398"/>
            <a:chOff x="3408736" y="2807017"/>
            <a:chExt cx="836729" cy="608213"/>
          </a:xfrm>
          <a:scene3d>
            <a:camera prst="isometricRightUp"/>
            <a:lightRig rig="threePt" dir="t"/>
          </a:scene3d>
        </p:grpSpPr>
        <p:grpSp>
          <p:nvGrpSpPr>
            <p:cNvPr id="15" name="Group 14"/>
            <p:cNvGrpSpPr/>
            <p:nvPr/>
          </p:nvGrpSpPr>
          <p:grpSpPr>
            <a:xfrm>
              <a:off x="3408736" y="2810392"/>
              <a:ext cx="446055" cy="604838"/>
              <a:chOff x="129744" y="995362"/>
              <a:chExt cx="3597706" cy="4878388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2957514" y="995362"/>
                <a:ext cx="476250" cy="47625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52609" y="1102518"/>
                <a:ext cx="573881" cy="57388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838200" y="1566857"/>
                <a:ext cx="638174" cy="6381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9744" y="2616200"/>
                <a:ext cx="787399" cy="787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34950" y="3803649"/>
                <a:ext cx="882650" cy="88265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282699" y="4667250"/>
                <a:ext cx="952499" cy="952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628900" y="4775199"/>
                <a:ext cx="1098550" cy="109855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462877" y="2807017"/>
              <a:ext cx="782588" cy="30777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  <a:latin typeface="Arial Black" pitchFamily="34" charset="0"/>
                </a:rPr>
                <a:t>JB</a:t>
              </a:r>
              <a:r>
                <a:rPr lang="en-US" dirty="0" err="1" smtClean="0">
                  <a:latin typeface="Arial Black" pitchFamily="34" charset="0"/>
                </a:rPr>
                <a:t>oss</a:t>
              </a:r>
              <a:endParaRPr lang="en-US" dirty="0"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3" grpId="0"/>
      <p:bldP spid="57" grpId="0"/>
      <p:bldP spid="44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20840" y="167640"/>
            <a:ext cx="2339340" cy="431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449007" y="3385156"/>
            <a:ext cx="1521910" cy="1095404"/>
            <a:chOff x="1443199" y="476943"/>
            <a:chExt cx="1521910" cy="1095404"/>
          </a:xfrm>
        </p:grpSpPr>
        <p:pic>
          <p:nvPicPr>
            <p:cNvPr id="15" name="Picture 11" descr="kfm,dra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706" y="476943"/>
              <a:ext cx="1095403" cy="10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443199" y="886742"/>
              <a:ext cx="1273062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GIT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117181" y="3726640"/>
            <a:ext cx="826786" cy="678180"/>
            <a:chOff x="7531049" y="537671"/>
            <a:chExt cx="1005007" cy="824368"/>
          </a:xfrm>
        </p:grpSpPr>
        <p:pic>
          <p:nvPicPr>
            <p:cNvPr id="22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60"/>
            <a:stretch/>
          </p:blipFill>
          <p:spPr bwMode="auto">
            <a:xfrm>
              <a:off x="7736788" y="669558"/>
              <a:ext cx="799268" cy="692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8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049" y="537671"/>
              <a:ext cx="678180" cy="678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8" name="Striped Right Arrow 57"/>
          <p:cNvSpPr/>
          <p:nvPr/>
        </p:nvSpPr>
        <p:spPr>
          <a:xfrm>
            <a:off x="1778040" y="1863036"/>
            <a:ext cx="457714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878822" y="2157704"/>
            <a:ext cx="237557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GIT PUSH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6703034" y="0"/>
            <a:ext cx="2352675" cy="542925"/>
            <a:chOff x="6703034" y="0"/>
            <a:chExt cx="2352675" cy="542925"/>
          </a:xfrm>
        </p:grpSpPr>
        <p:sp>
          <p:nvSpPr>
            <p:cNvPr id="74" name="Rounded Rectangle 73"/>
            <p:cNvSpPr/>
            <p:nvPr/>
          </p:nvSpPr>
          <p:spPr>
            <a:xfrm>
              <a:off x="6845099" y="0"/>
              <a:ext cx="2117926" cy="54292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03034" y="71407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DEV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56" name="Picture 2" descr="file,archiver,archive,box,zip,paper,document,utilit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99" y="1726073"/>
            <a:ext cx="921418" cy="9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91882" y="1891873"/>
            <a:ext cx="838616" cy="765810"/>
            <a:chOff x="487680" y="506730"/>
            <a:chExt cx="1777365" cy="1623060"/>
          </a:xfrm>
        </p:grpSpPr>
        <p:pic>
          <p:nvPicPr>
            <p:cNvPr id="77" name="Picture 5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" y="506730"/>
              <a:ext cx="1116330" cy="1116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" y="50673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" y="91059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extBox 79"/>
          <p:cNvSpPr txBox="1"/>
          <p:nvPr/>
        </p:nvSpPr>
        <p:spPr>
          <a:xfrm>
            <a:off x="52840" y="2636882"/>
            <a:ext cx="162984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Code Ready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81" name="Group 80"/>
          <p:cNvGrpSpPr>
            <a:grpSpLocks/>
          </p:cNvGrpSpPr>
          <p:nvPr/>
        </p:nvGrpSpPr>
        <p:grpSpPr bwMode="auto">
          <a:xfrm>
            <a:off x="7138046" y="1641327"/>
            <a:ext cx="1504928" cy="1390313"/>
            <a:chOff x="2816465" y="731836"/>
            <a:chExt cx="4357447" cy="3992564"/>
          </a:xfrm>
          <a:solidFill>
            <a:srgbClr val="FF0000">
              <a:alpha val="2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2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195629" y="1726072"/>
            <a:ext cx="1402043" cy="1237401"/>
            <a:chOff x="6720840" y="1812945"/>
            <a:chExt cx="1402043" cy="1237401"/>
          </a:xfrm>
        </p:grpSpPr>
        <p:pic>
          <p:nvPicPr>
            <p:cNvPr id="90" name="Picture 89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579" y="1812945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720840" y="2742569"/>
              <a:ext cx="140204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Arial Black" pitchFamily="34" charset="0"/>
                </a:rPr>
                <a:t>myapp</a:t>
              </a:r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-hello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7287705" y="2163464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977533" y="2005021"/>
            <a:ext cx="655949" cy="524740"/>
            <a:chOff x="3302912" y="2810392"/>
            <a:chExt cx="1573913" cy="604838"/>
          </a:xfrm>
          <a:scene3d>
            <a:camera prst="isometricRightUp"/>
            <a:lightRig rig="threePt" dir="t"/>
          </a:scene3d>
        </p:grpSpPr>
        <p:grpSp>
          <p:nvGrpSpPr>
            <p:cNvPr id="43" name="Group 42"/>
            <p:cNvGrpSpPr/>
            <p:nvPr/>
          </p:nvGrpSpPr>
          <p:grpSpPr>
            <a:xfrm>
              <a:off x="3408736" y="2810392"/>
              <a:ext cx="446055" cy="604838"/>
              <a:chOff x="129744" y="995362"/>
              <a:chExt cx="3597706" cy="4878388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957514" y="995362"/>
                <a:ext cx="476250" cy="47625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852609" y="1102518"/>
                <a:ext cx="573881" cy="57388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838200" y="1566857"/>
                <a:ext cx="638174" cy="6381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9744" y="2616200"/>
                <a:ext cx="787399" cy="787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34950" y="3803649"/>
                <a:ext cx="882650" cy="88265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282699" y="4667250"/>
                <a:ext cx="952499" cy="952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28900" y="4775199"/>
                <a:ext cx="1098550" cy="109855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302912" y="2951896"/>
              <a:ext cx="1573913" cy="3015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numCol="1" rtlCol="0">
              <a:spAutoFit/>
            </a:bodyPr>
            <a:lstStyle/>
            <a:p>
              <a:r>
                <a:rPr lang="en-US" sz="1050" dirty="0" err="1" smtClean="0">
                  <a:solidFill>
                    <a:srgbClr val="FF0000"/>
                  </a:solidFill>
                  <a:latin typeface="Arial Black" pitchFamily="34" charset="0"/>
                </a:rPr>
                <a:t>JB</a:t>
              </a:r>
              <a:r>
                <a:rPr lang="en-US" sz="1050" dirty="0" err="1" smtClean="0">
                  <a:latin typeface="Arial Black" pitchFamily="34" charset="0"/>
                </a:rPr>
                <a:t>oss</a:t>
              </a:r>
              <a:endParaRPr lang="en-US" sz="1050" dirty="0"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0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8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7079" y="-2045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8197" y="113467"/>
            <a:ext cx="2339340" cy="431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05403" y="1595997"/>
            <a:ext cx="1504928" cy="1390313"/>
            <a:chOff x="2816465" y="731836"/>
            <a:chExt cx="4357447" cy="3992564"/>
          </a:xfrm>
          <a:solidFill>
            <a:srgbClr val="FF0000">
              <a:alpha val="2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83636" y="3352209"/>
            <a:ext cx="1521910" cy="1095404"/>
            <a:chOff x="1443199" y="476943"/>
            <a:chExt cx="1521910" cy="1095404"/>
          </a:xfrm>
        </p:grpSpPr>
        <p:pic>
          <p:nvPicPr>
            <p:cNvPr id="13" name="Picture 11" descr="kfm,dra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706" y="476943"/>
              <a:ext cx="1095403" cy="10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443199" y="886742"/>
              <a:ext cx="1273062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GIT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4536" y="3693693"/>
            <a:ext cx="826785" cy="678180"/>
            <a:chOff x="7531049" y="537671"/>
            <a:chExt cx="1005006" cy="824368"/>
          </a:xfrm>
        </p:grpSpPr>
        <p:pic>
          <p:nvPicPr>
            <p:cNvPr id="20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60"/>
            <a:stretch/>
          </p:blipFill>
          <p:spPr bwMode="auto">
            <a:xfrm>
              <a:off x="7736787" y="669558"/>
              <a:ext cx="799268" cy="692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049" y="537671"/>
              <a:ext cx="678180" cy="678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7" name="Striped Right Arrow 76"/>
          <p:cNvSpPr/>
          <p:nvPr/>
        </p:nvSpPr>
        <p:spPr>
          <a:xfrm rot="15469325">
            <a:off x="1384834" y="2796276"/>
            <a:ext cx="64853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triped Right Arrow 77"/>
          <p:cNvSpPr/>
          <p:nvPr/>
        </p:nvSpPr>
        <p:spPr>
          <a:xfrm>
            <a:off x="2579378" y="3629689"/>
            <a:ext cx="4126222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556846" y="1651227"/>
            <a:ext cx="1402043" cy="1237401"/>
            <a:chOff x="6720840" y="1812945"/>
            <a:chExt cx="1402043" cy="1237401"/>
          </a:xfrm>
        </p:grpSpPr>
        <p:pic>
          <p:nvPicPr>
            <p:cNvPr id="97" name="Picture 96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579" y="1812945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/>
            <p:cNvSpPr txBox="1"/>
            <p:nvPr/>
          </p:nvSpPr>
          <p:spPr>
            <a:xfrm>
              <a:off x="6720840" y="2742569"/>
              <a:ext cx="140204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Arial Black" pitchFamily="34" charset="0"/>
                </a:rPr>
                <a:t>myapp</a:t>
              </a:r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-hello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7287705" y="2163464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101" name="TextBox 100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4250" y="24873"/>
            <a:ext cx="2352675" cy="542925"/>
            <a:chOff x="6703034" y="0"/>
            <a:chExt cx="2352675" cy="542925"/>
          </a:xfrm>
        </p:grpSpPr>
        <p:sp>
          <p:nvSpPr>
            <p:cNvPr id="110" name="Rounded Rectangle 109"/>
            <p:cNvSpPr/>
            <p:nvPr/>
          </p:nvSpPr>
          <p:spPr>
            <a:xfrm>
              <a:off x="6845099" y="0"/>
              <a:ext cx="2117926" cy="54292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703034" y="71407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DEV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6761137" y="113467"/>
            <a:ext cx="2339340" cy="431292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7178343" y="1574771"/>
            <a:ext cx="1504928" cy="1390313"/>
            <a:chOff x="2816465" y="731836"/>
            <a:chExt cx="4357447" cy="3992564"/>
          </a:xfrm>
          <a:solidFill>
            <a:srgbClr val="002060">
              <a:alpha val="32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3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3" name="Rounded Rectangle 112"/>
          <p:cNvSpPr/>
          <p:nvPr/>
        </p:nvSpPr>
        <p:spPr>
          <a:xfrm>
            <a:off x="6888752" y="24872"/>
            <a:ext cx="2117926" cy="54292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6746687" y="96279"/>
            <a:ext cx="235267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District: PROD</a:t>
            </a:r>
            <a:endParaRPr lang="en-US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128" name="Picture 6" descr="network,utility,too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97" y="1799510"/>
            <a:ext cx="792200" cy="7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 descr="http://www.multiterminal.co.id/icon/container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213" y="1651227"/>
            <a:ext cx="1086234" cy="10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TextBox 130"/>
          <p:cNvSpPr txBox="1"/>
          <p:nvPr/>
        </p:nvSpPr>
        <p:spPr>
          <a:xfrm>
            <a:off x="7390474" y="2580851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7957339" y="2001746"/>
            <a:ext cx="461416" cy="335398"/>
            <a:chOff x="3408736" y="2807017"/>
            <a:chExt cx="836729" cy="608213"/>
          </a:xfrm>
          <a:scene3d>
            <a:camera prst="isometricRightUp"/>
            <a:lightRig rig="threePt" dir="t"/>
          </a:scene3d>
        </p:grpSpPr>
        <p:grpSp>
          <p:nvGrpSpPr>
            <p:cNvPr id="133" name="Group 132"/>
            <p:cNvGrpSpPr/>
            <p:nvPr/>
          </p:nvGrpSpPr>
          <p:grpSpPr>
            <a:xfrm>
              <a:off x="3408736" y="2810392"/>
              <a:ext cx="446055" cy="604838"/>
              <a:chOff x="129744" y="995362"/>
              <a:chExt cx="3597706" cy="487838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2957514" y="995362"/>
                <a:ext cx="476250" cy="47625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1852609" y="1102518"/>
                <a:ext cx="573881" cy="57388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38200" y="1566857"/>
                <a:ext cx="638174" cy="6381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129744" y="2616200"/>
                <a:ext cx="787399" cy="787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34950" y="3803649"/>
                <a:ext cx="882650" cy="88265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282699" y="4667250"/>
                <a:ext cx="952499" cy="952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628900" y="4775199"/>
                <a:ext cx="1098550" cy="109855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3462877" y="2807017"/>
              <a:ext cx="782588" cy="30777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  <a:latin typeface="Arial Black" pitchFamily="34" charset="0"/>
                </a:rPr>
                <a:t>JB</a:t>
              </a:r>
              <a:r>
                <a:rPr lang="en-US" dirty="0" err="1" smtClean="0">
                  <a:latin typeface="Arial Black" pitchFamily="34" charset="0"/>
                </a:rPr>
                <a:t>oss</a:t>
              </a:r>
              <a:endParaRPr lang="en-US" dirty="0">
                <a:latin typeface="Arial Black" pitchFamily="34" charset="0"/>
              </a:endParaRPr>
            </a:p>
          </p:txBody>
        </p:sp>
      </p:grpSp>
      <p:pic>
        <p:nvPicPr>
          <p:cNvPr id="7170" name="Picture 2" descr="test,spell chec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917" y="3835885"/>
            <a:ext cx="490366" cy="49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3742144" y="3955135"/>
            <a:ext cx="1800690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Black" pitchFamily="34" charset="0"/>
              </a:rPr>
              <a:t>TEST PASSED</a:t>
            </a:r>
            <a:endParaRPr lang="en-US" dirty="0">
              <a:solidFill>
                <a:schemeClr val="tx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1" grpId="0" animBg="1"/>
      <p:bldP spid="113" grpId="0" animBg="1"/>
      <p:bldP spid="114" grpId="0"/>
      <p:bldP spid="131" grpId="0"/>
      <p:bldP spid="79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959437" y="901882"/>
            <a:ext cx="2865850" cy="2647586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33906" y="3451991"/>
            <a:ext cx="419610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  <a:latin typeface="Arial Black" pitchFamily="34" charset="0"/>
              </a:rPr>
              <a:t>OpenShift</a:t>
            </a:r>
            <a:endParaRPr lang="en-US" sz="4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Howto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production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746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Revision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Packaging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Deploying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7625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triped Right Arrow 19"/>
          <p:cNvSpPr/>
          <p:nvPr/>
        </p:nvSpPr>
        <p:spPr>
          <a:xfrm rot="10800000">
            <a:off x="2499644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762264" y="2174292"/>
            <a:ext cx="482781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84" name="Rectangle 83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Rounded Rectangle 85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96157" y="1651227"/>
            <a:ext cx="1574350" cy="1237401"/>
            <a:chOff x="7053728" y="1552768"/>
            <a:chExt cx="1574350" cy="1237401"/>
          </a:xfrm>
        </p:grpSpPr>
        <p:pic>
          <p:nvPicPr>
            <p:cNvPr id="44" name="Picture 6" descr="network,utility,too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728" y="1701051"/>
              <a:ext cx="792200" cy="79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Group 44"/>
            <p:cNvGrpSpPr/>
            <p:nvPr/>
          </p:nvGrpSpPr>
          <p:grpSpPr>
            <a:xfrm>
              <a:off x="7138527" y="1552768"/>
              <a:ext cx="1489551" cy="1237401"/>
              <a:chOff x="6484262" y="1812945"/>
              <a:chExt cx="1489551" cy="1237401"/>
            </a:xfrm>
          </p:grpSpPr>
          <p:pic>
            <p:nvPicPr>
              <p:cNvPr id="46" name="Picture 45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579" y="1812945"/>
                <a:ext cx="1086234" cy="108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6484262" y="2742569"/>
                <a:ext cx="1402043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bg1"/>
                    </a:solidFill>
                    <a:latin typeface="Arial Black" pitchFamily="34" charset="0"/>
                  </a:rPr>
                  <a:t>myapp</a:t>
                </a:r>
                <a:r>
                  <a:rPr lang="en-US" dirty="0" smtClean="0">
                    <a:solidFill>
                      <a:schemeClr val="bg1"/>
                    </a:solidFill>
                    <a:latin typeface="Arial Black" pitchFamily="34" charset="0"/>
                  </a:rPr>
                  <a:t>-hello</a:t>
                </a:r>
                <a:endParaRPr lang="en-US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7287705" y="2163464"/>
                <a:ext cx="461416" cy="335398"/>
                <a:chOff x="3408736" y="2807017"/>
                <a:chExt cx="836729" cy="608213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3408736" y="2810392"/>
                  <a:ext cx="446055" cy="604838"/>
                  <a:chOff x="129744" y="995362"/>
                  <a:chExt cx="3597706" cy="4878388"/>
                </a:xfrm>
              </p:grpSpPr>
              <p:sp>
                <p:nvSpPr>
                  <p:cNvPr id="51" name="Oval 50"/>
                  <p:cNvSpPr/>
                  <p:nvPr/>
                </p:nvSpPr>
                <p:spPr>
                  <a:xfrm>
                    <a:off x="2957514" y="995362"/>
                    <a:ext cx="476250" cy="47625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1852609" y="1102518"/>
                    <a:ext cx="573881" cy="57388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838200" y="1566857"/>
                    <a:ext cx="638174" cy="638175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129744" y="2616200"/>
                    <a:ext cx="787399" cy="7874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234950" y="3803649"/>
                    <a:ext cx="882650" cy="88265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1282699" y="4667250"/>
                    <a:ext cx="952499" cy="952500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2628900" y="4775199"/>
                    <a:ext cx="1098550" cy="109855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3462877" y="2807017"/>
                  <a:ext cx="782588" cy="307777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FF0000"/>
                      </a:solidFill>
                      <a:latin typeface="Arial Black" pitchFamily="34" charset="0"/>
                    </a:rPr>
                    <a:t>JB</a:t>
                  </a:r>
                  <a:r>
                    <a:rPr lang="en-US" dirty="0" err="1" smtClean="0">
                      <a:latin typeface="Arial Black" pitchFamily="34" charset="0"/>
                    </a:rPr>
                    <a:t>oss</a:t>
                  </a:r>
                  <a:endParaRPr lang="en-US" dirty="0">
                    <a:latin typeface="Arial Black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739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riped Right Arrow 3"/>
          <p:cNvSpPr/>
          <p:nvPr/>
        </p:nvSpPr>
        <p:spPr>
          <a:xfrm rot="10800000">
            <a:off x="2499644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62264" y="2174292"/>
            <a:ext cx="482781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7" name="Rectangle 6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6157" y="1651227"/>
            <a:ext cx="1574350" cy="1237401"/>
            <a:chOff x="7053728" y="1552768"/>
            <a:chExt cx="1574350" cy="1237401"/>
          </a:xfrm>
        </p:grpSpPr>
        <p:pic>
          <p:nvPicPr>
            <p:cNvPr id="15" name="Picture 6" descr="network,utility,too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728" y="1701051"/>
              <a:ext cx="792200" cy="79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7138527" y="1552768"/>
              <a:ext cx="1489551" cy="1237401"/>
              <a:chOff x="6484262" y="1812945"/>
              <a:chExt cx="1489551" cy="1237401"/>
            </a:xfrm>
          </p:grpSpPr>
          <p:pic>
            <p:nvPicPr>
              <p:cNvPr id="17" name="Picture 16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579" y="1812945"/>
                <a:ext cx="1086234" cy="108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484262" y="2742569"/>
                <a:ext cx="1402043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bg1"/>
                    </a:solidFill>
                    <a:latin typeface="Arial Black" pitchFamily="34" charset="0"/>
                  </a:rPr>
                  <a:t>myapp</a:t>
                </a:r>
                <a:r>
                  <a:rPr lang="en-US" dirty="0" smtClean="0">
                    <a:solidFill>
                      <a:schemeClr val="bg1"/>
                    </a:solidFill>
                    <a:latin typeface="Arial Black" pitchFamily="34" charset="0"/>
                  </a:rPr>
                  <a:t>-hello</a:t>
                </a:r>
                <a:endParaRPr lang="en-US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7287705" y="2163464"/>
                <a:ext cx="461416" cy="335398"/>
                <a:chOff x="3408736" y="2807017"/>
                <a:chExt cx="836729" cy="608213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3408736" y="2810392"/>
                  <a:ext cx="446055" cy="604838"/>
                  <a:chOff x="129744" y="995362"/>
                  <a:chExt cx="3597706" cy="4878388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2957514" y="995362"/>
                    <a:ext cx="476250" cy="47625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1852609" y="1102518"/>
                    <a:ext cx="573881" cy="57388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838200" y="1566857"/>
                    <a:ext cx="638174" cy="638175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29744" y="2616200"/>
                    <a:ext cx="787399" cy="7874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234950" y="3803649"/>
                    <a:ext cx="882650" cy="88265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282699" y="4667250"/>
                    <a:ext cx="952499" cy="952500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2628900" y="4775199"/>
                    <a:ext cx="1098550" cy="109855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3462877" y="2807017"/>
                  <a:ext cx="782588" cy="307777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FF0000"/>
                      </a:solidFill>
                      <a:latin typeface="Arial Black" pitchFamily="34" charset="0"/>
                    </a:rPr>
                    <a:t>JB</a:t>
                  </a:r>
                  <a:r>
                    <a:rPr lang="en-US" dirty="0" err="1" smtClean="0">
                      <a:latin typeface="Arial Black" pitchFamily="34" charset="0"/>
                    </a:rPr>
                    <a:t>oss</a:t>
                  </a:r>
                  <a:endParaRPr lang="en-US" dirty="0">
                    <a:latin typeface="Arial Black" pitchFamily="34" charset="0"/>
                  </a:endParaRPr>
                </a:p>
              </p:txBody>
            </p:sp>
          </p:grpSp>
        </p:grpSp>
      </p:grpSp>
      <p:pic>
        <p:nvPicPr>
          <p:cNvPr id="29" name="Picture 26" descr="line,chart,graph,increa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4" y="3483029"/>
            <a:ext cx="825849" cy="8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iped Right Arrow 29"/>
          <p:cNvSpPr/>
          <p:nvPr/>
        </p:nvSpPr>
        <p:spPr>
          <a:xfrm rot="5400000">
            <a:off x="887704" y="2796042"/>
            <a:ext cx="568888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9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triped Right Arrow 19"/>
          <p:cNvSpPr/>
          <p:nvPr/>
        </p:nvSpPr>
        <p:spPr>
          <a:xfrm>
            <a:off x="2571750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409825" y="2170510"/>
            <a:ext cx="559799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RESPONSE: </a:t>
            </a:r>
            <a:r>
              <a:rPr lang="en-US" sz="1600" dirty="0" smtClean="0">
                <a:solidFill>
                  <a:schemeClr val="tx1"/>
                </a:solidFill>
                <a:latin typeface="Arial Black" pitchFamily="34" charset="0"/>
              </a:rPr>
              <a:t>{“id”,”2”;”name”,”maltron”}</a:t>
            </a:r>
            <a:endParaRPr lang="en-US" sz="16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32" name="Rectangle 31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Rounded Rectangle 33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96157" y="1651227"/>
            <a:ext cx="1574350" cy="1237401"/>
            <a:chOff x="7053728" y="1552768"/>
            <a:chExt cx="1574350" cy="1237401"/>
          </a:xfrm>
        </p:grpSpPr>
        <p:pic>
          <p:nvPicPr>
            <p:cNvPr id="40" name="Picture 6" descr="network,utility,too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728" y="1701051"/>
              <a:ext cx="792200" cy="79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>
              <a:off x="7138527" y="1552768"/>
              <a:ext cx="1489551" cy="1237401"/>
              <a:chOff x="6484262" y="1812945"/>
              <a:chExt cx="1489551" cy="1237401"/>
            </a:xfrm>
          </p:grpSpPr>
          <p:pic>
            <p:nvPicPr>
              <p:cNvPr id="43" name="Picture 42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579" y="1812945"/>
                <a:ext cx="1086234" cy="108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484262" y="2742569"/>
                <a:ext cx="1402043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bg1"/>
                    </a:solidFill>
                    <a:latin typeface="Arial Black" pitchFamily="34" charset="0"/>
                  </a:rPr>
                  <a:t>myapp</a:t>
                </a:r>
                <a:r>
                  <a:rPr lang="en-US" dirty="0" smtClean="0">
                    <a:solidFill>
                      <a:schemeClr val="bg1"/>
                    </a:solidFill>
                    <a:latin typeface="Arial Black" pitchFamily="34" charset="0"/>
                  </a:rPr>
                  <a:t>-hello</a:t>
                </a:r>
                <a:endParaRPr lang="en-US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7287705" y="2163464"/>
                <a:ext cx="461416" cy="335398"/>
                <a:chOff x="3408736" y="2807017"/>
                <a:chExt cx="836729" cy="608213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3408736" y="2810392"/>
                  <a:ext cx="446055" cy="604838"/>
                  <a:chOff x="129744" y="995362"/>
                  <a:chExt cx="3597706" cy="4878388"/>
                </a:xfrm>
              </p:grpSpPr>
              <p:sp>
                <p:nvSpPr>
                  <p:cNvPr id="48" name="Oval 47"/>
                  <p:cNvSpPr/>
                  <p:nvPr/>
                </p:nvSpPr>
                <p:spPr>
                  <a:xfrm>
                    <a:off x="2957514" y="995362"/>
                    <a:ext cx="476250" cy="47625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1852609" y="1102518"/>
                    <a:ext cx="573881" cy="57388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838200" y="1566857"/>
                    <a:ext cx="638174" cy="638175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129744" y="2616200"/>
                    <a:ext cx="787399" cy="7874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234950" y="3803649"/>
                    <a:ext cx="882650" cy="88265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1282699" y="4667250"/>
                    <a:ext cx="952499" cy="952500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2628900" y="4775199"/>
                    <a:ext cx="1098550" cy="109855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3462877" y="2807017"/>
                  <a:ext cx="782588" cy="307777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FF0000"/>
                      </a:solidFill>
                      <a:latin typeface="Arial Black" pitchFamily="34" charset="0"/>
                    </a:rPr>
                    <a:t>JB</a:t>
                  </a:r>
                  <a:r>
                    <a:rPr lang="en-US" dirty="0" err="1" smtClean="0">
                      <a:latin typeface="Arial Black" pitchFamily="34" charset="0"/>
                    </a:rPr>
                    <a:t>oss</a:t>
                  </a:r>
                  <a:endParaRPr lang="en-US" dirty="0">
                    <a:latin typeface="Arial Black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2080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triped Right Arrow 38"/>
          <p:cNvSpPr/>
          <p:nvPr/>
        </p:nvSpPr>
        <p:spPr>
          <a:xfrm rot="10800000">
            <a:off x="2571750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078406" y="2174292"/>
            <a:ext cx="433973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pic>
        <p:nvPicPr>
          <p:cNvPr id="43" name="Picture 2" descr="user,business man,man,account,male,person,people,profile,human,mem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61" y="1201325"/>
            <a:ext cx="1222785" cy="12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753" y="19698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Documents and Settings\Mauricio Leal\Local Settings\Temporary Internet Files\Content.IE5\XTQ7L3XU\MC900432626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182" y="2734739"/>
            <a:ext cx="1152342" cy="115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30" name="Rectangle 29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Rounded Rectangle 31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48" name="Picture 6" descr="network,utility,to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57" y="1799510"/>
            <a:ext cx="792200" cy="7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http://www.multiterminal.co.id/icon/container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3" y="1651227"/>
            <a:ext cx="1086234" cy="10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80956" y="2580851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284399" y="2001746"/>
            <a:ext cx="461416" cy="335398"/>
            <a:chOff x="3408736" y="2807017"/>
            <a:chExt cx="836729" cy="608213"/>
          </a:xfrm>
          <a:scene3d>
            <a:camera prst="isometricRightUp"/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3408736" y="2810392"/>
              <a:ext cx="446055" cy="604838"/>
              <a:chOff x="129744" y="995362"/>
              <a:chExt cx="3597706" cy="487838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957514" y="995362"/>
                <a:ext cx="476250" cy="47625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852609" y="1102518"/>
                <a:ext cx="573881" cy="57388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38200" y="1566857"/>
                <a:ext cx="638174" cy="6381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29744" y="2616200"/>
                <a:ext cx="787399" cy="787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4950" y="3803649"/>
                <a:ext cx="882650" cy="88265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282699" y="4667250"/>
                <a:ext cx="952499" cy="952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628900" y="4775199"/>
                <a:ext cx="1098550" cy="109855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462877" y="2807017"/>
              <a:ext cx="782588" cy="30777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  <a:latin typeface="Arial Black" pitchFamily="34" charset="0"/>
                </a:rPr>
                <a:t>JB</a:t>
              </a:r>
              <a:r>
                <a:rPr lang="en-US" dirty="0" err="1" smtClean="0">
                  <a:latin typeface="Arial Black" pitchFamily="34" charset="0"/>
                </a:rPr>
                <a:t>oss</a:t>
              </a:r>
              <a:endParaRPr lang="en-US" dirty="0"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3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triped Right Arrow 25"/>
          <p:cNvSpPr/>
          <p:nvPr/>
        </p:nvSpPr>
        <p:spPr>
          <a:xfrm rot="10800000">
            <a:off x="2571750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078406" y="2174292"/>
            <a:ext cx="433973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pic>
        <p:nvPicPr>
          <p:cNvPr id="28" name="Picture 2" descr="user,business man,man,account,male,person,people,profile,human,mem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61" y="1201325"/>
            <a:ext cx="1222785" cy="12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753" y="19698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Documents and Settings\Mauricio Leal\Local Settings\Temporary Internet Files\Content.IE5\XTQ7L3XU\MC900432626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182" y="2734739"/>
            <a:ext cx="1152342" cy="115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Scaling out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65" name="Rectangle 64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34" name="Picture 6" descr="network,utility,to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9" y="1799510"/>
            <a:ext cx="792200" cy="7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80956" y="2580851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03315" y="1651227"/>
            <a:ext cx="1086234" cy="1086234"/>
            <a:chOff x="884273" y="1651227"/>
            <a:chExt cx="1086234" cy="1086234"/>
          </a:xfrm>
        </p:grpSpPr>
        <p:pic>
          <p:nvPicPr>
            <p:cNvPr id="36" name="Picture 35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39" name="Group 38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052654" y="1756777"/>
            <a:ext cx="1086234" cy="1086234"/>
            <a:chOff x="884273" y="1651227"/>
            <a:chExt cx="1086234" cy="1086234"/>
          </a:xfrm>
        </p:grpSpPr>
        <p:pic>
          <p:nvPicPr>
            <p:cNvPr id="53" name="Picture 52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Group 53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55" name="Group 54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389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ser,business man,man,account,male,person,people,profile,human,mem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61" y="1201325"/>
            <a:ext cx="1222785" cy="12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753" y="19698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Documents and Settings\Mauricio Leal\Local Settings\Temporary Internet Files\Content.IE5\XTQ7L3XU\MC900432626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182" y="2734739"/>
            <a:ext cx="1152342" cy="115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Striped Right Arrow 41"/>
          <p:cNvSpPr/>
          <p:nvPr/>
        </p:nvSpPr>
        <p:spPr>
          <a:xfrm>
            <a:off x="2571750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409825" y="2170510"/>
            <a:ext cx="559799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RESPONSE: </a:t>
            </a:r>
            <a:r>
              <a:rPr lang="en-US" sz="1600" dirty="0" smtClean="0">
                <a:solidFill>
                  <a:schemeClr val="tx1"/>
                </a:solidFill>
                <a:latin typeface="Arial Black" pitchFamily="34" charset="0"/>
              </a:rPr>
              <a:t>{“id”,”2”;”name”,”maltron”}</a:t>
            </a:r>
            <a:endParaRPr lang="en-US" sz="16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45" name="Rectangle 44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Rounded Rectangle 46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14" name="Picture 6" descr="network,utility,to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9" y="1799510"/>
            <a:ext cx="792200" cy="7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80956" y="2580851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3315" y="1651227"/>
            <a:ext cx="1086234" cy="1086234"/>
            <a:chOff x="884273" y="1651227"/>
            <a:chExt cx="1086234" cy="1086234"/>
          </a:xfrm>
        </p:grpSpPr>
        <p:pic>
          <p:nvPicPr>
            <p:cNvPr id="17" name="Picture 16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19" name="Group 18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052654" y="1756777"/>
            <a:ext cx="1086234" cy="1086234"/>
            <a:chOff x="884273" y="1651227"/>
            <a:chExt cx="1086234" cy="1086234"/>
          </a:xfrm>
        </p:grpSpPr>
        <p:pic>
          <p:nvPicPr>
            <p:cNvPr id="31" name="Picture 30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33" name="Group 32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646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triped Right Arrow 7"/>
          <p:cNvSpPr/>
          <p:nvPr/>
        </p:nvSpPr>
        <p:spPr>
          <a:xfrm rot="10800000">
            <a:off x="2499644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62264" y="2174292"/>
            <a:ext cx="482781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SCALing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IN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61" name="Rectangle 60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Rounded Rectangle 62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33" name="Picture 6" descr="network,utility,to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9" y="1799510"/>
            <a:ext cx="792200" cy="7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80956" y="2580851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03315" y="1651227"/>
            <a:ext cx="1086234" cy="1086234"/>
            <a:chOff x="884273" y="1651227"/>
            <a:chExt cx="1086234" cy="1086234"/>
          </a:xfrm>
        </p:grpSpPr>
        <p:pic>
          <p:nvPicPr>
            <p:cNvPr id="36" name="Picture 35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38" name="Group 37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052654" y="1756777"/>
            <a:ext cx="1086234" cy="1086234"/>
            <a:chOff x="884273" y="1651227"/>
            <a:chExt cx="1086234" cy="1086234"/>
          </a:xfrm>
        </p:grpSpPr>
        <p:pic>
          <p:nvPicPr>
            <p:cNvPr id="48" name="Picture 47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32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triped Right Arrow 7"/>
          <p:cNvSpPr/>
          <p:nvPr/>
        </p:nvSpPr>
        <p:spPr>
          <a:xfrm rot="10800000">
            <a:off x="2499644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62264" y="2174292"/>
            <a:ext cx="482781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30" name="Rectangle 29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Rounded Rectangle 31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6157" y="1651227"/>
            <a:ext cx="1574350" cy="1237401"/>
            <a:chOff x="7053728" y="1552768"/>
            <a:chExt cx="1574350" cy="1237401"/>
          </a:xfrm>
        </p:grpSpPr>
        <p:pic>
          <p:nvPicPr>
            <p:cNvPr id="15" name="Picture 6" descr="network,utility,too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728" y="1701051"/>
              <a:ext cx="792200" cy="79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7138527" y="1552768"/>
              <a:ext cx="1489551" cy="1237401"/>
              <a:chOff x="6484262" y="1812945"/>
              <a:chExt cx="1489551" cy="1237401"/>
            </a:xfrm>
          </p:grpSpPr>
          <p:pic>
            <p:nvPicPr>
              <p:cNvPr id="17" name="Picture 16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579" y="1812945"/>
                <a:ext cx="1086234" cy="108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484262" y="2742569"/>
                <a:ext cx="1402043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bg1"/>
                    </a:solidFill>
                    <a:latin typeface="Arial Black" pitchFamily="34" charset="0"/>
                  </a:rPr>
                  <a:t>myapp</a:t>
                </a:r>
                <a:r>
                  <a:rPr lang="en-US" dirty="0" smtClean="0">
                    <a:solidFill>
                      <a:schemeClr val="bg1"/>
                    </a:solidFill>
                    <a:latin typeface="Arial Black" pitchFamily="34" charset="0"/>
                  </a:rPr>
                  <a:t>-hello</a:t>
                </a:r>
                <a:endParaRPr lang="en-US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7287705" y="2163464"/>
                <a:ext cx="461416" cy="335398"/>
                <a:chOff x="3408736" y="2807017"/>
                <a:chExt cx="836729" cy="608213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3408736" y="2810392"/>
                  <a:ext cx="446055" cy="604838"/>
                  <a:chOff x="129744" y="995362"/>
                  <a:chExt cx="3597706" cy="4878388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2957514" y="995362"/>
                    <a:ext cx="476250" cy="47625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1852609" y="1102518"/>
                    <a:ext cx="573881" cy="57388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838200" y="1566857"/>
                    <a:ext cx="638174" cy="638175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29744" y="2616200"/>
                    <a:ext cx="787399" cy="7874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234950" y="3803649"/>
                    <a:ext cx="882650" cy="88265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282699" y="4667250"/>
                    <a:ext cx="952499" cy="952500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2628900" y="4775199"/>
                    <a:ext cx="1098550" cy="109855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3462877" y="2807017"/>
                  <a:ext cx="782588" cy="307777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FF0000"/>
                      </a:solidFill>
                      <a:latin typeface="Arial Black" pitchFamily="34" charset="0"/>
                    </a:rPr>
                    <a:t>JB</a:t>
                  </a:r>
                  <a:r>
                    <a:rPr lang="en-US" dirty="0" err="1" smtClean="0">
                      <a:latin typeface="Arial Black" pitchFamily="34" charset="0"/>
                    </a:rPr>
                    <a:t>oss</a:t>
                  </a:r>
                  <a:endParaRPr lang="en-US" dirty="0">
                    <a:latin typeface="Arial Black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49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triped Right Arrow 12"/>
          <p:cNvSpPr/>
          <p:nvPr/>
        </p:nvSpPr>
        <p:spPr>
          <a:xfrm>
            <a:off x="2571750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09825" y="2170510"/>
            <a:ext cx="559799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RESPONSE: </a:t>
            </a:r>
            <a:r>
              <a:rPr lang="en-US" sz="1600" dirty="0" smtClean="0">
                <a:solidFill>
                  <a:schemeClr val="tx1"/>
                </a:solidFill>
                <a:latin typeface="Arial Black" pitchFamily="34" charset="0"/>
              </a:rPr>
              <a:t>{“id”,”2”;”name”,”maltron”}</a:t>
            </a:r>
            <a:endParaRPr lang="en-US" sz="16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32" name="Rectangle 31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Rounded Rectangle 33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6157" y="1651227"/>
            <a:ext cx="1574350" cy="1237401"/>
            <a:chOff x="7053728" y="1552768"/>
            <a:chExt cx="1574350" cy="1237401"/>
          </a:xfrm>
        </p:grpSpPr>
        <p:pic>
          <p:nvPicPr>
            <p:cNvPr id="17" name="Picture 6" descr="network,utility,too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728" y="1701051"/>
              <a:ext cx="792200" cy="79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7138527" y="1552768"/>
              <a:ext cx="1489551" cy="1237401"/>
              <a:chOff x="6484262" y="1812945"/>
              <a:chExt cx="1489551" cy="1237401"/>
            </a:xfrm>
          </p:grpSpPr>
          <p:pic>
            <p:nvPicPr>
              <p:cNvPr id="19" name="Picture 18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579" y="1812945"/>
                <a:ext cx="1086234" cy="108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484262" y="2742569"/>
                <a:ext cx="1402043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bg1"/>
                    </a:solidFill>
                    <a:latin typeface="Arial Black" pitchFamily="34" charset="0"/>
                  </a:rPr>
                  <a:t>myapp</a:t>
                </a:r>
                <a:r>
                  <a:rPr lang="en-US" dirty="0" smtClean="0">
                    <a:solidFill>
                      <a:schemeClr val="bg1"/>
                    </a:solidFill>
                    <a:latin typeface="Arial Black" pitchFamily="34" charset="0"/>
                  </a:rPr>
                  <a:t>-hello</a:t>
                </a:r>
                <a:endParaRPr lang="en-US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7287705" y="2163464"/>
                <a:ext cx="461416" cy="335398"/>
                <a:chOff x="3408736" y="2807017"/>
                <a:chExt cx="836729" cy="608213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3408736" y="2810392"/>
                  <a:ext cx="446055" cy="604838"/>
                  <a:chOff x="129744" y="995362"/>
                  <a:chExt cx="3597706" cy="4878388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>
                    <a:off x="2957514" y="995362"/>
                    <a:ext cx="476250" cy="47625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852609" y="1102518"/>
                    <a:ext cx="573881" cy="57388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838200" y="1566857"/>
                    <a:ext cx="638174" cy="638175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29744" y="2616200"/>
                    <a:ext cx="787399" cy="7874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234950" y="3803649"/>
                    <a:ext cx="882650" cy="88265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282699" y="4667250"/>
                    <a:ext cx="952499" cy="952500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>
                    <a:off x="2628900" y="4775199"/>
                    <a:ext cx="1098550" cy="109855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3462877" y="2807017"/>
                  <a:ext cx="782588" cy="307777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FF0000"/>
                      </a:solidFill>
                      <a:latin typeface="Arial Black" pitchFamily="34" charset="0"/>
                    </a:rPr>
                    <a:t>JB</a:t>
                  </a:r>
                  <a:r>
                    <a:rPr lang="en-US" dirty="0" err="1" smtClean="0">
                      <a:latin typeface="Arial Black" pitchFamily="34" charset="0"/>
                    </a:rPr>
                    <a:t>oss</a:t>
                  </a:r>
                  <a:endParaRPr lang="en-US" dirty="0">
                    <a:latin typeface="Arial Black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972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sitsatwork.com/wp-content/uploads/2014/06/professional-services-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 bwMode="auto">
          <a:xfrm>
            <a:off x="-26246" y="0"/>
            <a:ext cx="9170246" cy="46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formula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1440" y="2107629"/>
            <a:ext cx="3357575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 Black" pitchFamily="34" charset="0"/>
              </a:rPr>
              <a:t>Change in Mindset</a:t>
            </a:r>
            <a:endParaRPr lang="en-US" sz="4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300" y="2107629"/>
            <a:ext cx="2287905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 Black" pitchFamily="34" charset="0"/>
              </a:rPr>
              <a:t>New Tools</a:t>
            </a:r>
            <a:endParaRPr lang="en-US" sz="4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" name="Plus 9"/>
          <p:cNvSpPr/>
          <p:nvPr/>
        </p:nvSpPr>
        <p:spPr>
          <a:xfrm>
            <a:off x="4126230" y="2169270"/>
            <a:ext cx="891540" cy="80496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273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sitsatwork.com/wp-content/uploads/2014/06/professional-services-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 bwMode="auto">
          <a:xfrm>
            <a:off x="-26246" y="0"/>
            <a:ext cx="9170246" cy="46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Red hat subscription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1440" y="2107629"/>
            <a:ext cx="3357575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 Black" pitchFamily="34" charset="0"/>
              </a:rPr>
              <a:t>Change in Mindset</a:t>
            </a:r>
            <a:endParaRPr lang="en-US" sz="4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" name="Plus 5"/>
          <p:cNvSpPr/>
          <p:nvPr/>
        </p:nvSpPr>
        <p:spPr>
          <a:xfrm>
            <a:off x="4126230" y="2169270"/>
            <a:ext cx="891540" cy="80496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83614" y="676395"/>
            <a:ext cx="3266918" cy="3018108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grpSpPr>
        <p:sp>
          <p:nvSpPr>
            <p:cNvPr id="35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77960" y="850911"/>
            <a:ext cx="3266918" cy="3018108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grpSpPr>
        <p:sp>
          <p:nvSpPr>
            <p:cNvPr id="32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72307" y="1025427"/>
            <a:ext cx="3266918" cy="3018108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grpSpPr>
        <p:sp>
          <p:nvSpPr>
            <p:cNvPr id="29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66654" y="1199943"/>
            <a:ext cx="3266918" cy="3018108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grpSpPr>
        <p:sp>
          <p:nvSpPr>
            <p:cNvPr id="26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-38999" y="1374459"/>
            <a:ext cx="3266918" cy="3018108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grpSpPr>
        <p:sp>
          <p:nvSpPr>
            <p:cNvPr id="23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-748818" y="1132012"/>
            <a:ext cx="3671084" cy="3435073"/>
            <a:chOff x="-748818" y="1132012"/>
            <a:chExt cx="3671084" cy="3435073"/>
          </a:xfrm>
        </p:grpSpPr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-344652" y="1548977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20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-748818" y="1132012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299993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895761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Security Patch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-406595" y="967827"/>
            <a:ext cx="2993352" cy="3056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19134167" lon="1510673" rev="18000000"/>
            </a:camera>
            <a:lightRig rig="threePt" dir="t"/>
          </a:scene3d>
          <a:sp3d/>
        </p:spPr>
        <p:txBody>
          <a:bodyPr wrap="square" rtlCol="0">
            <a:prstTxWarp prst="textArchUp">
              <a:avLst>
                <a:gd name="adj" fmla="val 10895761"/>
              </a:avLst>
            </a:prstTxWarp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Knowledge Base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1038" y="793311"/>
            <a:ext cx="2993352" cy="3056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19134167" lon="1510673" rev="18000000"/>
            </a:camera>
            <a:lightRig rig="threePt" dir="t"/>
          </a:scene3d>
          <a:sp3d/>
        </p:spPr>
        <p:txBody>
          <a:bodyPr wrap="square" rtlCol="0">
            <a:prstTxWarp prst="textArchUp">
              <a:avLst>
                <a:gd name="adj" fmla="val 10219912"/>
              </a:avLst>
            </a:prstTxWarp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World Class Support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6220" y="603073"/>
            <a:ext cx="2993352" cy="3056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19134167" lon="1510673" rev="18000000"/>
            </a:camera>
            <a:lightRig rig="threePt" dir="t"/>
          </a:scene3d>
          <a:sp3d/>
        </p:spPr>
        <p:txBody>
          <a:bodyPr wrap="square" rtlCol="0">
            <a:prstTxWarp prst="textArchUp">
              <a:avLst>
                <a:gd name="adj" fmla="val 10219912"/>
              </a:avLst>
            </a:prstTxWarp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Long-term Support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2697" y="444433"/>
            <a:ext cx="2993352" cy="3056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19134167" lon="1510673" rev="18000000"/>
            </a:camera>
            <a:lightRig rig="threePt" dir="t"/>
          </a:scene3d>
          <a:sp3d/>
        </p:spPr>
        <p:txBody>
          <a:bodyPr wrap="square" rtlCol="0">
            <a:prstTxWarp prst="textArchUp">
              <a:avLst>
                <a:gd name="adj" fmla="val 10219912"/>
              </a:avLst>
            </a:prstTxWarp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Operation Man. Tool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5658" y="281493"/>
            <a:ext cx="2993352" cy="3056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19134167" lon="1510673" rev="18000000"/>
            </a:camera>
            <a:lightRig rig="threePt" dir="t"/>
          </a:scene3d>
          <a:sp3d/>
        </p:spPr>
        <p:txBody>
          <a:bodyPr wrap="square" rtlCol="0">
            <a:prstTxWarp prst="textArchUp">
              <a:avLst>
                <a:gd name="adj" fmla="val 10219912"/>
              </a:avLst>
            </a:prstTxWarp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Legal Protection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sitsatwork.com/wp-content/uploads/2014/06/professional-services-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 bwMode="auto">
          <a:xfrm>
            <a:off x="-26246" y="0"/>
            <a:ext cx="9170246" cy="46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Red hat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solution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Plus 4"/>
          <p:cNvSpPr/>
          <p:nvPr/>
        </p:nvSpPr>
        <p:spPr>
          <a:xfrm>
            <a:off x="4126230" y="2169270"/>
            <a:ext cx="891540" cy="80496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748818" y="281493"/>
            <a:ext cx="5199350" cy="4285592"/>
            <a:chOff x="3950820" y="199347"/>
            <a:chExt cx="5199350" cy="4285592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5883252" y="594249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34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5577598" y="768765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31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5271945" y="943281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28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4966292" y="1117797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25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4660639" y="1292313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22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4354986" y="1466831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19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950820" y="1049866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299993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895761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Security Patch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93043" y="885681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00000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895761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Knowledge Base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8600" y="711165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00000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219912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World Class Support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15858" y="520927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00000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219912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Long-term Support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62335" y="362287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00000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219912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Operation Man. Tool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55296" y="199347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00000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219912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Legal Protection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4631628" y="1775469"/>
            <a:ext cx="2570982" cy="2567932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LeftDown"/>
            <a:lightRig rig="soft" dir="t"/>
          </a:scene3d>
          <a:sp3d extrusionH="2774950" prstMaterial="matte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4394589" y="802026"/>
            <a:ext cx="2933478" cy="3621141"/>
            <a:chOff x="832072" y="-565150"/>
            <a:chExt cx="2933478" cy="3621141"/>
          </a:xfrm>
          <a:scene3d>
            <a:camera prst="isometricLeftDown"/>
            <a:lightRig rig="soft" dir="t"/>
          </a:scene3d>
        </p:grpSpPr>
        <p:pic>
          <p:nvPicPr>
            <p:cNvPr id="70" name="Picture 2" descr="http://linuxcon2012-addvin.rhcloud.com/pics/redha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72" y="-565150"/>
              <a:ext cx="2933478" cy="3419598"/>
            </a:xfrm>
            <a:prstGeom prst="rect">
              <a:avLst/>
            </a:prstGeom>
            <a:noFill/>
            <a:sp3d prstMaterial="matte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/>
            <p:cNvSpPr txBox="1"/>
            <p:nvPr/>
          </p:nvSpPr>
          <p:spPr>
            <a:xfrm>
              <a:off x="1267460" y="2348105"/>
              <a:ext cx="2106930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prstMaterial="matte"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Professional Services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83606" y="3574767"/>
            <a:ext cx="2813050" cy="535874"/>
            <a:chOff x="6432550" y="1692147"/>
            <a:chExt cx="2813050" cy="535874"/>
          </a:xfrm>
        </p:grpSpPr>
        <p:sp>
          <p:nvSpPr>
            <p:cNvPr id="73" name="Rounded Rectangle 72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cene3d>
              <a:camera prst="isometricRightUp"/>
              <a:lightRig rig="soft" dir="t"/>
            </a:scene3d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46043" y="1692147"/>
              <a:ext cx="1624164" cy="46166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monitoring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483606" y="3161604"/>
            <a:ext cx="2813050" cy="535874"/>
            <a:chOff x="6432550" y="1692147"/>
            <a:chExt cx="2813050" cy="535874"/>
          </a:xfrm>
        </p:grpSpPr>
        <p:sp>
          <p:nvSpPr>
            <p:cNvPr id="76" name="Rounded Rectangle 75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cene3d>
              <a:camera prst="isometricRightUp"/>
              <a:lightRig rig="soft" dir="t"/>
            </a:scene3d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33597" y="1692147"/>
              <a:ext cx="1249060" cy="46166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building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483606" y="2748442"/>
            <a:ext cx="2813050" cy="535874"/>
            <a:chOff x="6432550" y="1692147"/>
            <a:chExt cx="2813050" cy="535874"/>
          </a:xfrm>
        </p:grpSpPr>
        <p:sp>
          <p:nvSpPr>
            <p:cNvPr id="79" name="Rounded Rectangle 78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cene3d>
              <a:camera prst="isometricRightUp"/>
              <a:lightRig rig="soft" dir="t"/>
            </a:scene3d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961084" y="1692147"/>
              <a:ext cx="1794082" cy="46166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architecture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483606" y="2335280"/>
            <a:ext cx="2813050" cy="535874"/>
            <a:chOff x="6432550" y="1692147"/>
            <a:chExt cx="2813050" cy="535874"/>
          </a:xfrm>
        </p:grpSpPr>
        <p:sp>
          <p:nvSpPr>
            <p:cNvPr id="82" name="Rounded Rectangle 81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cene3d>
              <a:camera prst="isometricRightUp"/>
              <a:lightRig rig="soft" dir="t"/>
            </a:scene3d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182300" y="1692147"/>
              <a:ext cx="1351652" cy="46166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planning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483606" y="1922118"/>
            <a:ext cx="2813050" cy="535874"/>
            <a:chOff x="6432550" y="1692147"/>
            <a:chExt cx="2813050" cy="535874"/>
          </a:xfrm>
        </p:grpSpPr>
        <p:sp>
          <p:nvSpPr>
            <p:cNvPr id="85" name="Rounded Rectangle 84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cene3d>
              <a:camera prst="isometricRightUp"/>
              <a:lightRig rig="soft" dir="t"/>
            </a:scene3d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191919" y="1692147"/>
              <a:ext cx="1332416" cy="46166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discover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781108" y="677185"/>
            <a:ext cx="2813050" cy="535874"/>
            <a:chOff x="6432550" y="1692147"/>
            <a:chExt cx="2813050" cy="535874"/>
          </a:xfrm>
          <a:scene3d>
            <a:camera prst="isometricTopUp"/>
            <a:lightRig rig="threePt" dir="t"/>
          </a:scene3d>
        </p:grpSpPr>
        <p:sp>
          <p:nvSpPr>
            <p:cNvPr id="88" name="Rounded Rectangle 87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944253" y="1692147"/>
              <a:ext cx="182774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assessment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147317" y="872745"/>
            <a:ext cx="2813050" cy="535874"/>
            <a:chOff x="6432550" y="1692147"/>
            <a:chExt cx="2813050" cy="535874"/>
          </a:xfrm>
          <a:scene3d>
            <a:camera prst="isometricTopUp"/>
            <a:lightRig rig="threePt" dir="t"/>
          </a:scene3d>
        </p:grpSpPr>
        <p:sp>
          <p:nvSpPr>
            <p:cNvPr id="91" name="Rounded Rectangle 90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071693" y="1692147"/>
              <a:ext cx="157286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consulting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07806" y="1087355"/>
            <a:ext cx="2813050" cy="535874"/>
            <a:chOff x="6432550" y="1692147"/>
            <a:chExt cx="2813050" cy="535874"/>
          </a:xfrm>
          <a:scene3d>
            <a:camera prst="isometricTopUp"/>
            <a:lightRig rig="threePt" dir="t"/>
          </a:scene3d>
        </p:grpSpPr>
        <p:sp>
          <p:nvSpPr>
            <p:cNvPr id="94" name="Rounded Rectangle 93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080508" y="1692147"/>
              <a:ext cx="155523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mentoring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859714" y="1282915"/>
            <a:ext cx="2813050" cy="535874"/>
            <a:chOff x="6432550" y="1692147"/>
            <a:chExt cx="2813050" cy="535874"/>
          </a:xfrm>
          <a:scene3d>
            <a:camera prst="isometricTopUp"/>
            <a:lightRig rig="threePt" dir="t"/>
          </a:scene3d>
        </p:grpSpPr>
        <p:sp>
          <p:nvSpPr>
            <p:cNvPr id="97" name="Rounded Rectangle 96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174287" y="1692147"/>
              <a:ext cx="136768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trainning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225870" y="1491176"/>
            <a:ext cx="2813050" cy="535874"/>
            <a:chOff x="6432550" y="1692147"/>
            <a:chExt cx="2813050" cy="535874"/>
          </a:xfrm>
          <a:scene3d>
            <a:camera prst="isometricTopUp"/>
            <a:lightRig rig="threePt" dir="t"/>
          </a:scene3d>
        </p:grpSpPr>
        <p:sp>
          <p:nvSpPr>
            <p:cNvPr id="100" name="Rounded Rectangle 99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389086" y="1692147"/>
              <a:ext cx="93807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setup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68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http://www.sitsatwork.com/wp-content/uploads/2014/06/professional-services-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 bwMode="auto">
          <a:xfrm>
            <a:off x="-26246" y="0"/>
            <a:ext cx="9170246" cy="46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7247" y="3631778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Discovery Session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14" y="3631778"/>
            <a:ext cx="219296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Implementation Sprints</a:t>
            </a:r>
          </a:p>
        </p:txBody>
      </p:sp>
      <p:sp>
        <p:nvSpPr>
          <p:cNvPr id="4" name="Oval 3"/>
          <p:cNvSpPr/>
          <p:nvPr/>
        </p:nvSpPr>
        <p:spPr>
          <a:xfrm>
            <a:off x="117544" y="1059103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96807" y="3631778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Workshops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Assessments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301906" y="1049013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566492" y="1077587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triped Right Arrow 67"/>
          <p:cNvSpPr/>
          <p:nvPr/>
        </p:nvSpPr>
        <p:spPr>
          <a:xfrm>
            <a:off x="2733482" y="2129795"/>
            <a:ext cx="476443" cy="828355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triped Right Arrow 68"/>
          <p:cNvSpPr/>
          <p:nvPr/>
        </p:nvSpPr>
        <p:spPr>
          <a:xfrm>
            <a:off x="5952932" y="2212607"/>
            <a:ext cx="476443" cy="828355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Professional services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5122" name="Picture 2" descr="256x2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3" y="987407"/>
            <a:ext cx="2404678" cy="240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dema.ufscar.br/portal/images/DEMa_Imagens/Icones/ICON_Profess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532" y="10490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128x1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591" y="1123390"/>
            <a:ext cx="2509448" cy="250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7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25" grpId="0"/>
      <p:bldP spid="26" grpId="0" animBg="1"/>
      <p:bldP spid="47" grpId="0" animBg="1"/>
      <p:bldP spid="68" grpId="0" animBg="1"/>
      <p:bldP spid="6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46039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linuxcon2012-addvin.rhcloud.com/pics/redh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54" y="-2386537"/>
            <a:ext cx="6829093" cy="7960774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1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Installing </a:t>
            </a:r>
            <a:r>
              <a:rPr lang="en-US" dirty="0" err="1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49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Client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Linux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Mac OS X 10.10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Microsoft Windows 8</a:t>
            </a:r>
          </a:p>
        </p:txBody>
      </p:sp>
    </p:spTree>
    <p:extLst>
      <p:ext uri="{BB962C8B-B14F-4D97-AF65-F5344CB8AC3E}">
        <p14:creationId xmlns:p14="http://schemas.microsoft.com/office/powerpoint/2010/main" val="417513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Systemd</a:t>
            </a:r>
            <a:r>
              <a:rPr lang="en-US" dirty="0" smtClean="0"/>
              <a:t>-Based Linux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Upstart-Based Linux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init.d</a:t>
            </a:r>
            <a:r>
              <a:rPr lang="en-US" dirty="0" smtClean="0"/>
              <a:t> – Based Linux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Non-Linux VM Based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80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Ubuntu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Fedora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06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03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9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Working with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59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22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Image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21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Your Image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Environment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73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Base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30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Public Registries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Private Registries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Authenticating to a Registry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Mirroring a Registry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Other Approaches to Image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12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Working with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33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Containers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History of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Basic 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Storage Volumes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Resource Quotas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36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6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Birth of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Solomon </a:t>
            </a:r>
            <a:r>
              <a:rPr lang="en-US" dirty="0" err="1" smtClean="0"/>
              <a:t>Hykes</a:t>
            </a:r>
            <a:r>
              <a:rPr lang="en-US" dirty="0" smtClean="0"/>
              <a:t>, CEO of </a:t>
            </a:r>
            <a:r>
              <a:rPr lang="en-US" dirty="0" err="1" smtClean="0"/>
              <a:t>dotCloud</a:t>
            </a:r>
            <a:r>
              <a:rPr lang="en-US" dirty="0" smtClean="0"/>
              <a:t> at Python Developers Conference in Santa Clara, California (March 15</a:t>
            </a:r>
            <a:r>
              <a:rPr lang="en-US" baseline="30000" dirty="0" smtClean="0"/>
              <a:t>th</a:t>
            </a:r>
            <a:r>
              <a:rPr lang="en-US" dirty="0" smtClean="0"/>
              <a:t> 2013)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Available at </a:t>
            </a:r>
            <a:r>
              <a:rPr lang="en-US" dirty="0" err="1" smtClean="0"/>
              <a:t>GitHub</a:t>
            </a:r>
            <a:endParaRPr lang="en-US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Huge amount of press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Promises to easily encapsulate the process of creating a distributable artifact for any application, deploying it at scale into any environment, and streamlining the workflow and responsiveness of agile software organizations.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183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Auto-Restarting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55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Auto-Restarting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989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82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Auto-Restarting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546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999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Killing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12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Pausing and </a:t>
            </a:r>
            <a:r>
              <a:rPr lang="en-US" dirty="0" err="1" smtClean="0"/>
              <a:t>Unpausing</a:t>
            </a:r>
            <a:r>
              <a:rPr lang="en-US" dirty="0" smtClean="0"/>
              <a:t>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81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Up Containers and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4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776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Exploring </a:t>
            </a:r>
            <a:r>
              <a:rPr lang="en-US" dirty="0" err="1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20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Promise of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Viewed as a virtualization platform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Improving productivity 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err="1" smtClean="0"/>
              <a:t>Docker</a:t>
            </a:r>
            <a:r>
              <a:rPr lang="en-US" dirty="0" smtClean="0"/>
              <a:t> sits right in the middle of some of the most enabling technologies of the last decade.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Combining the ease of application deployment and administrating </a:t>
            </a:r>
            <a:r>
              <a:rPr lang="en-US" smtClean="0"/>
              <a:t>virtualization systems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1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the </a:t>
            </a:r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Information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67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Image Updates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194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58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Inside a Running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exec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nsenter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06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the Shell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29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a Result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300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logs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6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 Status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Events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cAdvisor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30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The Path to Production Containers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19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The Promise of </a:t>
            </a:r>
            <a:r>
              <a:rPr lang="en-US" sz="2000" dirty="0" err="1" smtClean="0"/>
              <a:t>Docker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dirty="0" smtClean="0"/>
              <a:t>Benefits of the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Worflow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6869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Classes of Tooling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Orchestration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Distributed Schedulers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Deployment Wrap-Up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Containers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Quick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Outside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39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Debugging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109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Inspection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2440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Processes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06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Inspection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7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977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72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 Inspection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65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Ins’t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609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Along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008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11. </a:t>
            </a:r>
            <a:r>
              <a:rPr lang="en-US" dirty="0" err="1" smtClean="0"/>
              <a:t>Docker</a:t>
            </a:r>
            <a:r>
              <a:rPr lang="en-US" dirty="0" smtClean="0"/>
              <a:t> at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370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Centurion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468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EC2 Container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IAM Role Setup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AWS CLI Setup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 Instances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Tasks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Testing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Stopping the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1310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068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 Advanced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82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Pluggable </a:t>
            </a:r>
            <a:r>
              <a:rPr lang="en-US" dirty="0" err="1" smtClean="0"/>
              <a:t>Backends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Execution Drivers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in Detail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Control Groups (</a:t>
            </a:r>
            <a:r>
              <a:rPr lang="en-US" dirty="0" err="1" smtClean="0"/>
              <a:t>cgroups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Kernel Namespaces, User Namespaces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979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Secure is your container 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Secure is the </a:t>
            </a:r>
            <a:r>
              <a:rPr lang="en-US" dirty="0" err="1" smtClean="0"/>
              <a:t>Docker</a:t>
            </a:r>
            <a:r>
              <a:rPr lang="en-US" dirty="0" smtClean="0"/>
              <a:t> Daemon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13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Docker</a:t>
            </a:r>
            <a:r>
              <a:rPr lang="en-US" dirty="0" smtClean="0"/>
              <a:t> at a Glance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6537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665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13. Designing your production container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022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Twelve-Factor App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Codebase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Dependencies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Config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Backing Services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Build, Release,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Port Binding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Concurrency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Disposability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Development/Production Parity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Admin Processes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Twelve-Factor Wrap-Up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Reactive Manifesto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Responsive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Resilient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Elastic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Message Driven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085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14.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989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46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Deployment Artifacts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1129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Storage and Retrieval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821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Payoff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73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Simplification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869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27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462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World population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6275" y="1271587"/>
            <a:ext cx="7705725" cy="2900363"/>
            <a:chOff x="676275" y="1271587"/>
            <a:chExt cx="7705725" cy="2900363"/>
          </a:xfrm>
        </p:grpSpPr>
        <p:sp>
          <p:nvSpPr>
            <p:cNvPr id="5" name="Freeform 4"/>
            <p:cNvSpPr/>
            <p:nvPr/>
          </p:nvSpPr>
          <p:spPr>
            <a:xfrm>
              <a:off x="676275" y="1276350"/>
              <a:ext cx="7562850" cy="2695575"/>
            </a:xfrm>
            <a:custGeom>
              <a:avLst/>
              <a:gdLst>
                <a:gd name="connsiteX0" fmla="*/ 0 w 7562850"/>
                <a:gd name="connsiteY0" fmla="*/ 2695575 h 2695575"/>
                <a:gd name="connsiteX1" fmla="*/ 2266950 w 7562850"/>
                <a:gd name="connsiteY1" fmla="*/ 2609850 h 2695575"/>
                <a:gd name="connsiteX2" fmla="*/ 4914900 w 7562850"/>
                <a:gd name="connsiteY2" fmla="*/ 2266950 h 2695575"/>
                <a:gd name="connsiteX3" fmla="*/ 5676900 w 7562850"/>
                <a:gd name="connsiteY3" fmla="*/ 1971675 h 2695575"/>
                <a:gd name="connsiteX4" fmla="*/ 6496050 w 7562850"/>
                <a:gd name="connsiteY4" fmla="*/ 933450 h 2695575"/>
                <a:gd name="connsiteX5" fmla="*/ 7086600 w 7562850"/>
                <a:gd name="connsiteY5" fmla="*/ 352425 h 2695575"/>
                <a:gd name="connsiteX6" fmla="*/ 7562850 w 7562850"/>
                <a:gd name="connsiteY6" fmla="*/ 0 h 269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2850" h="2695575">
                  <a:moveTo>
                    <a:pt x="0" y="2695575"/>
                  </a:moveTo>
                  <a:cubicBezTo>
                    <a:pt x="723900" y="2688431"/>
                    <a:pt x="1447800" y="2681287"/>
                    <a:pt x="2266950" y="2609850"/>
                  </a:cubicBezTo>
                  <a:cubicBezTo>
                    <a:pt x="3086100" y="2538413"/>
                    <a:pt x="4346575" y="2373312"/>
                    <a:pt x="4914900" y="2266950"/>
                  </a:cubicBezTo>
                  <a:cubicBezTo>
                    <a:pt x="5483225" y="2160588"/>
                    <a:pt x="5413375" y="2193925"/>
                    <a:pt x="5676900" y="1971675"/>
                  </a:cubicBezTo>
                  <a:cubicBezTo>
                    <a:pt x="5940425" y="1749425"/>
                    <a:pt x="6261100" y="1203325"/>
                    <a:pt x="6496050" y="933450"/>
                  </a:cubicBezTo>
                  <a:cubicBezTo>
                    <a:pt x="6731000" y="663575"/>
                    <a:pt x="6908800" y="508000"/>
                    <a:pt x="7086600" y="352425"/>
                  </a:cubicBezTo>
                  <a:cubicBezTo>
                    <a:pt x="7264400" y="196850"/>
                    <a:pt x="7413625" y="98425"/>
                    <a:pt x="7562850" y="0"/>
                  </a:cubicBezTo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76275" y="4171950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76275" y="3857625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76275" y="3552825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76275" y="3228975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76275" y="2905125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6275" y="2605087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6275" y="2243137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76275" y="1938337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76275" y="1614487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76275" y="1271587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/>
          <p:cNvSpPr/>
          <p:nvPr/>
        </p:nvSpPr>
        <p:spPr>
          <a:xfrm>
            <a:off x="2828925" y="3771900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514975" y="3467100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76975" y="3143250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77012" y="2819400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10374" y="2519362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077074" y="2162174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351730" y="1842564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72125" y="1561053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86724" y="1190625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7675" y="4226123"/>
            <a:ext cx="809625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1700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7449" y="4226123"/>
            <a:ext cx="809625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1800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6300" y="4226123"/>
            <a:ext cx="809625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1900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81811" y="4226123"/>
            <a:ext cx="809625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2000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14599" y="3352800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1804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1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91123" y="3638550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1927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2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62598" y="2863917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1960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3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84921" y="2717692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1974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4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5523" y="2241819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1987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5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48498" y="2135728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1999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6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96072" y="1507078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2012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7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29537" y="1468977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2024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8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62873" y="745078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2048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9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8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pressly.com/wp-content/uploads/2013/03/mobile-adop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1223" r="3279" b="50719"/>
          <a:stretch/>
        </p:blipFill>
        <p:spPr bwMode="auto">
          <a:xfrm>
            <a:off x="0" y="0"/>
            <a:ext cx="9144000" cy="461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5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og.pressly.com/wp-content/uploads/2013/03/mobile-adop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50705" r="3540" b="1144"/>
          <a:stretch/>
        </p:blipFill>
        <p:spPr bwMode="auto">
          <a:xfrm>
            <a:off x="-15240" y="-121920"/>
            <a:ext cx="9159240" cy="474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5240" y="4096193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Growth of devices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67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4179"/>
          <a:stretch/>
        </p:blipFill>
        <p:spPr>
          <a:xfrm>
            <a:off x="0" y="0"/>
            <a:ext cx="9144000" cy="46047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516" y="3120401"/>
            <a:ext cx="764985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Agriculture</a:t>
            </a:r>
            <a:endParaRPr lang="en-US" sz="80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12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4179"/>
          <a:stretch/>
        </p:blipFill>
        <p:spPr>
          <a:xfrm>
            <a:off x="0" y="0"/>
            <a:ext cx="9144000" cy="4604774"/>
          </a:xfrm>
          <a:prstGeom prst="rect">
            <a:avLst/>
          </a:prstGeom>
        </p:spPr>
      </p:pic>
      <p:pic>
        <p:nvPicPr>
          <p:cNvPr id="1026" name="Picture 2" descr="http://www.zimmcomm.biz/images/usda/usda-geo-da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09" y="903661"/>
            <a:ext cx="2938499" cy="27974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Agriculture: increase production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028" name="Picture 4" descr="http://www.planetnatural.com/wp-content/uploads/2013/05/gmo-se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23" y="807183"/>
            <a:ext cx="3019645" cy="2990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4754" y="3922953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Satellite Imagery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0852" y="3922953"/>
            <a:ext cx="1932787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Enhanced Seed Engineering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fashiontimes.com/data/images/full/8875/bank-tell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8"/>
          <a:stretch/>
        </p:blipFill>
        <p:spPr bwMode="auto">
          <a:xfrm>
            <a:off x="0" y="0"/>
            <a:ext cx="9162114" cy="461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71827" y="3120401"/>
            <a:ext cx="497123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banking</a:t>
            </a:r>
            <a:endParaRPr lang="en-US" sz="80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864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fashiontimes.com/data/images/full/8875/bank-tell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8"/>
          <a:stretch/>
        </p:blipFill>
        <p:spPr bwMode="auto">
          <a:xfrm>
            <a:off x="0" y="0"/>
            <a:ext cx="9162114" cy="461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banking: increase production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2052" name="Picture 4" descr="http://outoftheblue.co.za/sample/ATB584/wp-content/uploads/2013/03/asset_managem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3" r="17066"/>
          <a:stretch/>
        </p:blipFill>
        <p:spPr bwMode="auto">
          <a:xfrm>
            <a:off x="5539560" y="778949"/>
            <a:ext cx="3136605" cy="30983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5" y="778947"/>
            <a:ext cx="3121851" cy="3098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58956" y="3922953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Transaction Processing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0473" y="3922953"/>
            <a:ext cx="283123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Identify, Sourcing, Pricing, Selling or Retaining Risk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2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welcometobratislava.eu/wp-content/uploads/2014/02/taxi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"/>
          <a:stretch/>
        </p:blipFill>
        <p:spPr bwMode="auto">
          <a:xfrm>
            <a:off x="0" y="-1"/>
            <a:ext cx="9144000" cy="461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33459" y="3120401"/>
            <a:ext cx="6647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transportation</a:t>
            </a:r>
            <a:endParaRPr lang="en-US" sz="54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828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welcometobratislava.eu/wp-content/uploads/2014/02/taxi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41"/>
          <a:stretch/>
        </p:blipFill>
        <p:spPr bwMode="auto">
          <a:xfrm>
            <a:off x="0" y="-1"/>
            <a:ext cx="9144000" cy="461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Taxi: better information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4098" name="Picture 2" descr="http://www.siliconkarne.com/wp-content/uploads/2013/09/taxi-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93"/>
          <a:stretch/>
        </p:blipFill>
        <p:spPr bwMode="auto">
          <a:xfrm>
            <a:off x="616750" y="833111"/>
            <a:ext cx="3104461" cy="29455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.kinja-img.com/gawker-media/image/upload/s--ciOLeFHS--/c_fit,fl_progressive,q_80,w_636/1971lq30ppd99jp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09" y="736805"/>
            <a:ext cx="3104460" cy="31381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5776" y="3918363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Finding the closest taxi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58502" y="3966071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Finding the closest user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8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 Support and Adoption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0729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ncgcorp.com/images/j040004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49"/>
          <a:stretch/>
        </p:blipFill>
        <p:spPr bwMode="auto">
          <a:xfrm>
            <a:off x="-1" y="0"/>
            <a:ext cx="9158287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567247" y="3631778"/>
            <a:ext cx="15264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The “IT” guy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3314" y="3631778"/>
            <a:ext cx="2192962" cy="4462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C.T.O.</a:t>
            </a:r>
          </a:p>
          <a:p>
            <a:pPr algn="ctr"/>
            <a:r>
              <a:rPr lang="en-US" sz="900" dirty="0" smtClean="0">
                <a:solidFill>
                  <a:schemeClr val="bg1"/>
                </a:solidFill>
                <a:latin typeface="Arial Black" pitchFamily="34" charset="0"/>
              </a:rPr>
              <a:t>(Chief Technology Office)</a:t>
            </a:r>
            <a:endParaRPr lang="en-US" sz="9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The evolution of it in businesses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8" name="Oval 77"/>
          <p:cNvSpPr/>
          <p:nvPr/>
        </p:nvSpPr>
        <p:spPr>
          <a:xfrm>
            <a:off x="117544" y="1059103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2749" y="1627719"/>
            <a:ext cx="1997154" cy="1408854"/>
            <a:chOff x="101601" y="2773681"/>
            <a:chExt cx="1997154" cy="1408854"/>
          </a:xfrm>
        </p:grpSpPr>
        <p:sp>
          <p:nvSpPr>
            <p:cNvPr id="6" name="Rounded Rectangle 5"/>
            <p:cNvSpPr/>
            <p:nvPr/>
          </p:nvSpPr>
          <p:spPr>
            <a:xfrm>
              <a:off x="101601" y="3959015"/>
              <a:ext cx="427434" cy="223520"/>
            </a:xfrm>
            <a:prstGeom prst="round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2484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4808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7132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14292" y="3356188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68480" y="3356188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23228" y="2773681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6" idx="0"/>
            </p:cNvCxnSpPr>
            <p:nvPr/>
          </p:nvCxnSpPr>
          <p:spPr>
            <a:xfrm flipV="1">
              <a:off x="31531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49076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370981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88503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15318" y="3772747"/>
              <a:ext cx="53375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370981" y="3772747"/>
              <a:ext cx="51405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82197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628009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9471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62800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94719" y="3169920"/>
              <a:ext cx="103329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127320" y="2983652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3796807" y="3631778"/>
            <a:ext cx="15264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IT Manager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3301906" y="1049013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550248" y="1627719"/>
            <a:ext cx="1997154" cy="1408854"/>
            <a:chOff x="101601" y="2773681"/>
            <a:chExt cx="1997154" cy="1408854"/>
          </a:xfrm>
        </p:grpSpPr>
        <p:sp>
          <p:nvSpPr>
            <p:cNvPr id="28" name="Rounded Rectangle 27"/>
            <p:cNvSpPr/>
            <p:nvPr/>
          </p:nvSpPr>
          <p:spPr>
            <a:xfrm>
              <a:off x="10160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2484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14808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67132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14292" y="3356188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68480" y="3356188"/>
              <a:ext cx="427434" cy="223520"/>
            </a:xfrm>
            <a:prstGeom prst="round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23228" y="2773681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28" idx="0"/>
            </p:cNvCxnSpPr>
            <p:nvPr/>
          </p:nvCxnSpPr>
          <p:spPr>
            <a:xfrm flipV="1">
              <a:off x="31531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849076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370981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188503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15318" y="3772747"/>
              <a:ext cx="53375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370981" y="3772747"/>
              <a:ext cx="51405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582197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1628009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9471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162800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94719" y="3169920"/>
              <a:ext cx="103329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1127320" y="2983652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/>
          <p:cNvSpPr/>
          <p:nvPr/>
        </p:nvSpPr>
        <p:spPr>
          <a:xfrm>
            <a:off x="6566492" y="1077587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6777746" y="1627719"/>
            <a:ext cx="1997154" cy="1408854"/>
            <a:chOff x="101601" y="2773681"/>
            <a:chExt cx="1997154" cy="1408854"/>
          </a:xfrm>
        </p:grpSpPr>
        <p:sp>
          <p:nvSpPr>
            <p:cNvPr id="50" name="Rounded Rectangle 49"/>
            <p:cNvSpPr/>
            <p:nvPr/>
          </p:nvSpPr>
          <p:spPr>
            <a:xfrm>
              <a:off x="10160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2484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14808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167132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414292" y="3356188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68480" y="3356188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923228" y="2773681"/>
              <a:ext cx="427434" cy="223520"/>
            </a:xfrm>
            <a:prstGeom prst="round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50" idx="0"/>
            </p:cNvCxnSpPr>
            <p:nvPr/>
          </p:nvCxnSpPr>
          <p:spPr>
            <a:xfrm flipV="1">
              <a:off x="31531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849076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1370981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88503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15318" y="3772747"/>
              <a:ext cx="53375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370981" y="3772747"/>
              <a:ext cx="51405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82197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1628009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59471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2800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94719" y="3169920"/>
              <a:ext cx="103329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1127320" y="2983652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Striped Right Arrow 80"/>
          <p:cNvSpPr/>
          <p:nvPr/>
        </p:nvSpPr>
        <p:spPr>
          <a:xfrm>
            <a:off x="2733482" y="2129795"/>
            <a:ext cx="476443" cy="828355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triped Right Arrow 81"/>
          <p:cNvSpPr/>
          <p:nvPr/>
        </p:nvSpPr>
        <p:spPr>
          <a:xfrm>
            <a:off x="5952932" y="2212607"/>
            <a:ext cx="476443" cy="828355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7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78" grpId="0" animBg="1"/>
      <p:bldP spid="70" grpId="0"/>
      <p:bldP spid="79" grpId="0" animBg="1"/>
      <p:bldP spid="80" grpId="0" animBg="1"/>
      <p:bldP spid="81" grpId="0" animBg="1"/>
      <p:bldP spid="82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0"/>
          <a:stretch/>
        </p:blipFill>
        <p:spPr bwMode="auto">
          <a:xfrm>
            <a:off x="0" y="0"/>
            <a:ext cx="9143999" cy="460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ectangle 65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Traditional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2502738" y="482217"/>
            <a:ext cx="4151148" cy="4151148"/>
          </a:xfrm>
          <a:custGeom>
            <a:avLst/>
            <a:gdLst>
              <a:gd name="connsiteX0" fmla="*/ 1706880 w 3413760"/>
              <a:gd name="connsiteY0" fmla="*/ 0 h 3413760"/>
              <a:gd name="connsiteX1" fmla="*/ 3185081 w 3413760"/>
              <a:gd name="connsiteY1" fmla="*/ 853440 h 3413760"/>
              <a:gd name="connsiteX2" fmla="*/ 3185081 w 3413760"/>
              <a:gd name="connsiteY2" fmla="*/ 2560320 h 3413760"/>
              <a:gd name="connsiteX3" fmla="*/ 1706880 w 3413760"/>
              <a:gd name="connsiteY3" fmla="*/ 1706880 h 3413760"/>
              <a:gd name="connsiteX4" fmla="*/ 1706880 w 3413760"/>
              <a:gd name="connsiteY4" fmla="*/ 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1706880" y="0"/>
                </a:moveTo>
                <a:cubicBezTo>
                  <a:pt x="2316689" y="0"/>
                  <a:pt x="2880177" y="325329"/>
                  <a:pt x="3185081" y="853440"/>
                </a:cubicBezTo>
                <a:cubicBezTo>
                  <a:pt x="3489986" y="1381551"/>
                  <a:pt x="3489986" y="2032209"/>
                  <a:pt x="3185081" y="2560320"/>
                </a:cubicBezTo>
                <a:lnTo>
                  <a:pt x="1706880" y="1706880"/>
                </a:lnTo>
                <a:lnTo>
                  <a:pt x="1706880" y="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0413" tIns="804672" rIns="476707" bIns="1755648" numCol="1" spcCol="1270" anchor="ctr" anchorCtr="0">
            <a:noAutofit/>
          </a:bodyPr>
          <a:lstStyle/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00" kern="1200" dirty="0"/>
          </a:p>
        </p:txBody>
      </p:sp>
      <p:sp>
        <p:nvSpPr>
          <p:cNvPr id="68" name="Circular Arrow 67"/>
          <p:cNvSpPr/>
          <p:nvPr/>
        </p:nvSpPr>
        <p:spPr>
          <a:xfrm>
            <a:off x="2255629" y="215716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1472472"/>
              <a:gd name="adj4" fmla="val 16199432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9" name="Freeform 68"/>
          <p:cNvSpPr/>
          <p:nvPr/>
        </p:nvSpPr>
        <p:spPr>
          <a:xfrm>
            <a:off x="2541299" y="825117"/>
            <a:ext cx="4151148" cy="4151148"/>
          </a:xfrm>
          <a:custGeom>
            <a:avLst/>
            <a:gdLst>
              <a:gd name="connsiteX0" fmla="*/ 228679 w 3413760"/>
              <a:gd name="connsiteY0" fmla="*/ 2560320 h 3413760"/>
              <a:gd name="connsiteX1" fmla="*/ 228679 w 3413760"/>
              <a:gd name="connsiteY1" fmla="*/ 853440 h 3413760"/>
              <a:gd name="connsiteX2" fmla="*/ 1706880 w 3413760"/>
              <a:gd name="connsiteY2" fmla="*/ 0 h 3413760"/>
              <a:gd name="connsiteX3" fmla="*/ 1706880 w 3413760"/>
              <a:gd name="connsiteY3" fmla="*/ 1706880 h 3413760"/>
              <a:gd name="connsiteX4" fmla="*/ 228679 w 3413760"/>
              <a:gd name="connsiteY4" fmla="*/ 256032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228679" y="2560320"/>
                </a:moveTo>
                <a:cubicBezTo>
                  <a:pt x="-76226" y="2032209"/>
                  <a:pt x="-76226" y="1381551"/>
                  <a:pt x="228679" y="853440"/>
                </a:cubicBezTo>
                <a:cubicBezTo>
                  <a:pt x="533584" y="325329"/>
                  <a:pt x="1097071" y="0"/>
                  <a:pt x="1706880" y="0"/>
                </a:cubicBezTo>
                <a:lnTo>
                  <a:pt x="1706880" y="1706880"/>
                </a:lnTo>
                <a:lnTo>
                  <a:pt x="228679" y="256032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707" tIns="804672" rIns="1880413" bIns="1755648" numCol="1" spcCol="1270" anchor="ctr" anchorCtr="0">
            <a:noAutofit/>
          </a:bodyPr>
          <a:lstStyle/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00" kern="1200" dirty="0"/>
          </a:p>
        </p:txBody>
      </p:sp>
      <p:sp>
        <p:nvSpPr>
          <p:cNvPr id="70" name="Circular Arrow 69"/>
          <p:cNvSpPr/>
          <p:nvPr/>
        </p:nvSpPr>
        <p:spPr>
          <a:xfrm>
            <a:off x="2236578" y="630801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15873039"/>
              <a:gd name="adj4" fmla="val 90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1" name="Freeform 70"/>
          <p:cNvSpPr/>
          <p:nvPr/>
        </p:nvSpPr>
        <p:spPr>
          <a:xfrm>
            <a:off x="3074468" y="220897"/>
            <a:ext cx="4151148" cy="4151148"/>
          </a:xfrm>
          <a:custGeom>
            <a:avLst/>
            <a:gdLst>
              <a:gd name="connsiteX0" fmla="*/ 3185081 w 3413760"/>
              <a:gd name="connsiteY0" fmla="*/ 2560320 h 3413760"/>
              <a:gd name="connsiteX1" fmla="*/ 1706880 w 3413760"/>
              <a:gd name="connsiteY1" fmla="*/ 3413760 h 3413760"/>
              <a:gd name="connsiteX2" fmla="*/ 228679 w 3413760"/>
              <a:gd name="connsiteY2" fmla="*/ 2560320 h 3413760"/>
              <a:gd name="connsiteX3" fmla="*/ 1706880 w 3413760"/>
              <a:gd name="connsiteY3" fmla="*/ 1706880 h 3413760"/>
              <a:gd name="connsiteX4" fmla="*/ 3185081 w 3413760"/>
              <a:gd name="connsiteY4" fmla="*/ 256032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3185081" y="2560320"/>
                </a:moveTo>
                <a:cubicBezTo>
                  <a:pt x="2880176" y="3088431"/>
                  <a:pt x="2316689" y="3413760"/>
                  <a:pt x="1706880" y="3413760"/>
                </a:cubicBezTo>
                <a:cubicBezTo>
                  <a:pt x="1097071" y="3413760"/>
                  <a:pt x="533583" y="3088431"/>
                  <a:pt x="228679" y="2560320"/>
                </a:cubicBezTo>
                <a:lnTo>
                  <a:pt x="1706880" y="1706880"/>
                </a:lnTo>
                <a:lnTo>
                  <a:pt x="3185081" y="256032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5191" tIns="2287271" rIns="844549" bIns="377189" numCol="1" spcCol="1270" anchor="ctr" anchorCtr="0">
            <a:noAutofit/>
          </a:bodyPr>
          <a:lstStyle/>
          <a:p>
            <a:pPr lvl="0" algn="ctr" defTabSz="2533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700" kern="1200" dirty="0"/>
          </a:p>
        </p:txBody>
      </p:sp>
      <p:sp>
        <p:nvSpPr>
          <p:cNvPr id="72" name="Circular Arrow 71"/>
          <p:cNvSpPr/>
          <p:nvPr/>
        </p:nvSpPr>
        <p:spPr>
          <a:xfrm>
            <a:off x="3017519" y="-217315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8671970"/>
              <a:gd name="adj4" fmla="val 1800502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" name="Group 1"/>
          <p:cNvGrpSpPr/>
          <p:nvPr/>
        </p:nvGrpSpPr>
        <p:grpSpPr>
          <a:xfrm>
            <a:off x="4482674" y="630802"/>
            <a:ext cx="2325978" cy="1926988"/>
            <a:chOff x="4482674" y="630802"/>
            <a:chExt cx="2325978" cy="1926988"/>
          </a:xfrm>
        </p:grpSpPr>
        <p:grpSp>
          <p:nvGrpSpPr>
            <p:cNvPr id="73" name="Group 72"/>
            <p:cNvGrpSpPr/>
            <p:nvPr/>
          </p:nvGrpSpPr>
          <p:grpSpPr>
            <a:xfrm>
              <a:off x="4482674" y="630802"/>
              <a:ext cx="1623044" cy="1582604"/>
              <a:chOff x="7526583" y="482217"/>
              <a:chExt cx="1404727" cy="1369727"/>
            </a:xfrm>
          </p:grpSpPr>
          <p:pic>
            <p:nvPicPr>
              <p:cNvPr id="74" name="Picture 2" descr="user,business man,man,account,male,person,people,profile,human,memb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583" y="1067301"/>
                <a:ext cx="784642" cy="784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Cloud Callout 74"/>
              <p:cNvSpPr/>
              <p:nvPr/>
            </p:nvSpPr>
            <p:spPr>
              <a:xfrm>
                <a:off x="8117583" y="482217"/>
                <a:ext cx="813727" cy="889566"/>
              </a:xfrm>
              <a:prstGeom prst="cloudCallout">
                <a:avLst>
                  <a:gd name="adj1" fmla="val -54730"/>
                  <a:gd name="adj2" fmla="val 3317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2" descr="https://gogopinhelp.files.wordpress.com/2012/01/website-form-step-final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8947" y="590003"/>
                <a:ext cx="618477" cy="57882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4539481" y="2157680"/>
              <a:ext cx="2269171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Business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72556" y="2985974"/>
            <a:ext cx="2423225" cy="1262653"/>
            <a:chOff x="4072556" y="2985974"/>
            <a:chExt cx="2423225" cy="1262653"/>
          </a:xfrm>
        </p:grpSpPr>
        <p:grpSp>
          <p:nvGrpSpPr>
            <p:cNvPr id="78" name="Group 77"/>
            <p:cNvGrpSpPr/>
            <p:nvPr/>
          </p:nvGrpSpPr>
          <p:grpSpPr>
            <a:xfrm>
              <a:off x="5404969" y="3241947"/>
              <a:ext cx="1090812" cy="1006680"/>
              <a:chOff x="174408" y="681859"/>
              <a:chExt cx="1279827" cy="1181117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174408" y="681859"/>
                <a:ext cx="1279827" cy="1165670"/>
                <a:chOff x="4727575" y="928617"/>
                <a:chExt cx="1828800" cy="1665676"/>
              </a:xfrm>
            </p:grpSpPr>
            <p:pic>
              <p:nvPicPr>
                <p:cNvPr id="81" name="Picture 4" descr="256x25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37175" y="928617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" name="Picture 2" descr="128x128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7575" y="1122362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6" descr="https://encrypted-tbn3.gstatic.com/images?q=tbn:ANd9GcRRhRo0mQZNVF7QI3gacQaDCYISSGj4LWDtaMPD4DZvIS-bmCvq"/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7667" y="1347587"/>
                  <a:ext cx="1246706" cy="1246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0" name="Picture 8" descr="xcode,hammer,tool,utility,blue print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974" y="1232639"/>
                <a:ext cx="630336" cy="630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4072556" y="2985974"/>
              <a:ext cx="2269171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Development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27533" y="1009534"/>
            <a:ext cx="2269171" cy="1872137"/>
            <a:chOff x="2527533" y="1009534"/>
            <a:chExt cx="2269171" cy="1872137"/>
          </a:xfrm>
        </p:grpSpPr>
        <p:grpSp>
          <p:nvGrpSpPr>
            <p:cNvPr id="85" name="Group 84"/>
            <p:cNvGrpSpPr/>
            <p:nvPr/>
          </p:nvGrpSpPr>
          <p:grpSpPr>
            <a:xfrm>
              <a:off x="2617427" y="1009534"/>
              <a:ext cx="1270045" cy="1566354"/>
              <a:chOff x="389067" y="382039"/>
              <a:chExt cx="1270045" cy="156635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389067" y="382039"/>
                <a:ext cx="1019353" cy="1566354"/>
                <a:chOff x="5925305" y="2269821"/>
                <a:chExt cx="1543897" cy="2372375"/>
              </a:xfrm>
            </p:grpSpPr>
            <p:pic>
              <p:nvPicPr>
                <p:cNvPr id="88" name="Picture 87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25305" y="3452130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Picture 88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25305" y="2860976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0" name="Picture 89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25305" y="2269821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1" name="Picture 90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85680" y="3558674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2" name="Picture 91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85680" y="2967520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3" name="Picture 92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85680" y="2376365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7" name="Picture 6" descr="network,utility,too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768" y="1105239"/>
                <a:ext cx="805344" cy="8053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4" name="TextBox 93"/>
            <p:cNvSpPr txBox="1"/>
            <p:nvPr/>
          </p:nvSpPr>
          <p:spPr>
            <a:xfrm>
              <a:off x="2527533" y="2481561"/>
              <a:ext cx="2269171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Operations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0"/>
          <a:stretch/>
        </p:blipFill>
        <p:spPr bwMode="auto">
          <a:xfrm>
            <a:off x="0" y="0"/>
            <a:ext cx="9143999" cy="460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Traditional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502738" y="482217"/>
            <a:ext cx="4151148" cy="4151148"/>
          </a:xfrm>
          <a:custGeom>
            <a:avLst/>
            <a:gdLst>
              <a:gd name="connsiteX0" fmla="*/ 1706880 w 3413760"/>
              <a:gd name="connsiteY0" fmla="*/ 0 h 3413760"/>
              <a:gd name="connsiteX1" fmla="*/ 3185081 w 3413760"/>
              <a:gd name="connsiteY1" fmla="*/ 853440 h 3413760"/>
              <a:gd name="connsiteX2" fmla="*/ 3185081 w 3413760"/>
              <a:gd name="connsiteY2" fmla="*/ 2560320 h 3413760"/>
              <a:gd name="connsiteX3" fmla="*/ 1706880 w 3413760"/>
              <a:gd name="connsiteY3" fmla="*/ 1706880 h 3413760"/>
              <a:gd name="connsiteX4" fmla="*/ 1706880 w 3413760"/>
              <a:gd name="connsiteY4" fmla="*/ 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1706880" y="0"/>
                </a:moveTo>
                <a:cubicBezTo>
                  <a:pt x="2316689" y="0"/>
                  <a:pt x="2880177" y="325329"/>
                  <a:pt x="3185081" y="853440"/>
                </a:cubicBezTo>
                <a:cubicBezTo>
                  <a:pt x="3489986" y="1381551"/>
                  <a:pt x="3489986" y="2032209"/>
                  <a:pt x="3185081" y="2560320"/>
                </a:cubicBezTo>
                <a:lnTo>
                  <a:pt x="1706880" y="1706880"/>
                </a:lnTo>
                <a:lnTo>
                  <a:pt x="1706880" y="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0413" tIns="804672" rIns="476707" bIns="1755648" numCol="1" spcCol="1270" anchor="ctr" anchorCtr="0">
            <a:noAutofit/>
          </a:bodyPr>
          <a:lstStyle/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00" kern="1200" dirty="0"/>
          </a:p>
        </p:txBody>
      </p:sp>
      <p:sp>
        <p:nvSpPr>
          <p:cNvPr id="5" name="Circular Arrow 4"/>
          <p:cNvSpPr/>
          <p:nvPr/>
        </p:nvSpPr>
        <p:spPr>
          <a:xfrm>
            <a:off x="2255629" y="215716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1472472"/>
              <a:gd name="adj4" fmla="val 16199432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2541299" y="825117"/>
            <a:ext cx="4151148" cy="4151148"/>
          </a:xfrm>
          <a:custGeom>
            <a:avLst/>
            <a:gdLst>
              <a:gd name="connsiteX0" fmla="*/ 228679 w 3413760"/>
              <a:gd name="connsiteY0" fmla="*/ 2560320 h 3413760"/>
              <a:gd name="connsiteX1" fmla="*/ 228679 w 3413760"/>
              <a:gd name="connsiteY1" fmla="*/ 853440 h 3413760"/>
              <a:gd name="connsiteX2" fmla="*/ 1706880 w 3413760"/>
              <a:gd name="connsiteY2" fmla="*/ 0 h 3413760"/>
              <a:gd name="connsiteX3" fmla="*/ 1706880 w 3413760"/>
              <a:gd name="connsiteY3" fmla="*/ 1706880 h 3413760"/>
              <a:gd name="connsiteX4" fmla="*/ 228679 w 3413760"/>
              <a:gd name="connsiteY4" fmla="*/ 256032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228679" y="2560320"/>
                </a:moveTo>
                <a:cubicBezTo>
                  <a:pt x="-76226" y="2032209"/>
                  <a:pt x="-76226" y="1381551"/>
                  <a:pt x="228679" y="853440"/>
                </a:cubicBezTo>
                <a:cubicBezTo>
                  <a:pt x="533584" y="325329"/>
                  <a:pt x="1097071" y="0"/>
                  <a:pt x="1706880" y="0"/>
                </a:cubicBezTo>
                <a:lnTo>
                  <a:pt x="1706880" y="1706880"/>
                </a:lnTo>
                <a:lnTo>
                  <a:pt x="228679" y="256032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707" tIns="804672" rIns="1880413" bIns="1755648" numCol="1" spcCol="1270" anchor="ctr" anchorCtr="0">
            <a:noAutofit/>
          </a:bodyPr>
          <a:lstStyle/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00" kern="1200" dirty="0"/>
          </a:p>
        </p:txBody>
      </p:sp>
      <p:sp>
        <p:nvSpPr>
          <p:cNvPr id="7" name="Circular Arrow 6"/>
          <p:cNvSpPr/>
          <p:nvPr/>
        </p:nvSpPr>
        <p:spPr>
          <a:xfrm>
            <a:off x="2236578" y="630801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15873039"/>
              <a:gd name="adj4" fmla="val 90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 7"/>
          <p:cNvSpPr/>
          <p:nvPr/>
        </p:nvSpPr>
        <p:spPr>
          <a:xfrm>
            <a:off x="3074468" y="220897"/>
            <a:ext cx="4151148" cy="4151148"/>
          </a:xfrm>
          <a:custGeom>
            <a:avLst/>
            <a:gdLst>
              <a:gd name="connsiteX0" fmla="*/ 3185081 w 3413760"/>
              <a:gd name="connsiteY0" fmla="*/ 2560320 h 3413760"/>
              <a:gd name="connsiteX1" fmla="*/ 1706880 w 3413760"/>
              <a:gd name="connsiteY1" fmla="*/ 3413760 h 3413760"/>
              <a:gd name="connsiteX2" fmla="*/ 228679 w 3413760"/>
              <a:gd name="connsiteY2" fmla="*/ 2560320 h 3413760"/>
              <a:gd name="connsiteX3" fmla="*/ 1706880 w 3413760"/>
              <a:gd name="connsiteY3" fmla="*/ 1706880 h 3413760"/>
              <a:gd name="connsiteX4" fmla="*/ 3185081 w 3413760"/>
              <a:gd name="connsiteY4" fmla="*/ 256032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3185081" y="2560320"/>
                </a:moveTo>
                <a:cubicBezTo>
                  <a:pt x="2880176" y="3088431"/>
                  <a:pt x="2316689" y="3413760"/>
                  <a:pt x="1706880" y="3413760"/>
                </a:cubicBezTo>
                <a:cubicBezTo>
                  <a:pt x="1097071" y="3413760"/>
                  <a:pt x="533583" y="3088431"/>
                  <a:pt x="228679" y="2560320"/>
                </a:cubicBezTo>
                <a:lnTo>
                  <a:pt x="1706880" y="1706880"/>
                </a:lnTo>
                <a:lnTo>
                  <a:pt x="3185081" y="256032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5191" tIns="2287271" rIns="844549" bIns="377189" numCol="1" spcCol="1270" anchor="ctr" anchorCtr="0">
            <a:noAutofit/>
          </a:bodyPr>
          <a:lstStyle/>
          <a:p>
            <a:pPr lvl="0" algn="ctr" defTabSz="2533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700" kern="1200" dirty="0"/>
          </a:p>
        </p:txBody>
      </p:sp>
      <p:sp>
        <p:nvSpPr>
          <p:cNvPr id="9" name="Circular Arrow 8"/>
          <p:cNvSpPr/>
          <p:nvPr/>
        </p:nvSpPr>
        <p:spPr>
          <a:xfrm>
            <a:off x="3017519" y="-217315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8671970"/>
              <a:gd name="adj4" fmla="val 1800502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TextBox 31"/>
          <p:cNvSpPr txBox="1"/>
          <p:nvPr/>
        </p:nvSpPr>
        <p:spPr>
          <a:xfrm>
            <a:off x="1590863" y="2675986"/>
            <a:ext cx="650557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</a:rPr>
              <a:t>6 Months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5548" y="1714006"/>
            <a:ext cx="6505575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</a:rPr>
              <a:t>1 Deployment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Black" pitchFamily="34" charset="0"/>
              </a:rPr>
              <a:t>(in production)</a:t>
            </a:r>
            <a:endParaRPr lang="en-US" sz="3600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5547" y="3231162"/>
            <a:ext cx="6505575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Black" pitchFamily="34" charset="0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Arial Black" pitchFamily="34" charset="0"/>
              </a:rPr>
              <a:t>aprox</a:t>
            </a:r>
            <a:r>
              <a:rPr lang="en-US" sz="1200" dirty="0" smtClean="0">
                <a:solidFill>
                  <a:schemeClr val="bg1"/>
                </a:solidFill>
                <a:latin typeface="Arial Black" pitchFamily="34" charset="0"/>
              </a:rPr>
              <a:t>)</a:t>
            </a:r>
            <a:endParaRPr lang="en-US" sz="3600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7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1" grpId="0"/>
      <p:bldP spid="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0"/>
          <a:stretch/>
        </p:blipFill>
        <p:spPr bwMode="auto">
          <a:xfrm>
            <a:off x="0" y="0"/>
            <a:ext cx="9143999" cy="460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Traditional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iT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development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8989" y="3387106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Monolith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Construction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13467" y="1994544"/>
            <a:ext cx="15264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Old Code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74196" y="2016965"/>
            <a:ext cx="15264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Pending Code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78876" y="3979932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New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Product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56637" y="3984720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New Features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9113" y="764751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757739" y="1387081"/>
            <a:ext cx="1530453" cy="1605547"/>
            <a:chOff x="3518652" y="191124"/>
            <a:chExt cx="1661932" cy="1743477"/>
          </a:xfrm>
        </p:grpSpPr>
        <p:grpSp>
          <p:nvGrpSpPr>
            <p:cNvPr id="54" name="Group 53"/>
            <p:cNvGrpSpPr/>
            <p:nvPr/>
          </p:nvGrpSpPr>
          <p:grpSpPr>
            <a:xfrm>
              <a:off x="3644053" y="284482"/>
              <a:ext cx="1424410" cy="1246269"/>
              <a:chOff x="3664372" y="298029"/>
              <a:chExt cx="1424410" cy="1010184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3664373" y="298030"/>
                <a:ext cx="474803" cy="252546"/>
              </a:xfrm>
              <a:prstGeom prst="roundRect">
                <a:avLst/>
              </a:prstGeom>
              <a:solidFill>
                <a:schemeClr val="accent2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4139176" y="298030"/>
                <a:ext cx="474803" cy="25254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4613979" y="298029"/>
                <a:ext cx="474803" cy="252546"/>
              </a:xfrm>
              <a:prstGeom prst="roundRect">
                <a:avLst/>
              </a:prstGeom>
              <a:solidFill>
                <a:srgbClr val="C000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664373" y="550575"/>
                <a:ext cx="352710" cy="252546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4017083" y="550576"/>
                <a:ext cx="474803" cy="252546"/>
              </a:xfrm>
              <a:prstGeom prst="roundRect">
                <a:avLst/>
              </a:prstGeom>
              <a:solidFill>
                <a:srgbClr val="FFFF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4491886" y="550573"/>
                <a:ext cx="596895" cy="252546"/>
              </a:xfrm>
              <a:prstGeom prst="roundRect">
                <a:avLst/>
              </a:prstGeom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3664372" y="803119"/>
                <a:ext cx="590112" cy="252546"/>
              </a:xfrm>
              <a:prstGeom prst="roundRect">
                <a:avLst/>
              </a:prstGeom>
              <a:solidFill>
                <a:srgbClr val="00B0F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4261267" y="803122"/>
                <a:ext cx="827514" cy="252546"/>
              </a:xfrm>
              <a:prstGeom prst="roundRect">
                <a:avLst/>
              </a:prstGeom>
              <a:solidFill>
                <a:srgbClr val="7030A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3664372" y="1055667"/>
                <a:ext cx="474803" cy="252546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4125607" y="1055665"/>
                <a:ext cx="352710" cy="252546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4478318" y="1055664"/>
                <a:ext cx="352710" cy="25254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4831028" y="1055663"/>
                <a:ext cx="257753" cy="252546"/>
              </a:xfrm>
              <a:prstGeom prst="roundRect">
                <a:avLst/>
              </a:prstGeom>
              <a:solidFill>
                <a:schemeClr val="accent5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Rounded Rectangle 76"/>
            <p:cNvSpPr/>
            <p:nvPr/>
          </p:nvSpPr>
          <p:spPr>
            <a:xfrm>
              <a:off x="3518652" y="191124"/>
              <a:ext cx="1661932" cy="1743477"/>
            </a:xfrm>
            <a:custGeom>
              <a:avLst/>
              <a:gdLst/>
              <a:ahLst/>
              <a:cxnLst/>
              <a:rect l="l" t="t" r="r" b="b"/>
              <a:pathLst>
                <a:path w="1661932" h="1743477">
                  <a:moveTo>
                    <a:pt x="272824" y="103444"/>
                  </a:moveTo>
                  <a:cubicBezTo>
                    <a:pt x="198757" y="103444"/>
                    <a:pt x="138713" y="163488"/>
                    <a:pt x="138713" y="237555"/>
                  </a:cubicBezTo>
                  <a:lnTo>
                    <a:pt x="138713" y="1192859"/>
                  </a:lnTo>
                  <a:cubicBezTo>
                    <a:pt x="138713" y="1266926"/>
                    <a:pt x="198757" y="1326970"/>
                    <a:pt x="272824" y="1326970"/>
                  </a:cubicBezTo>
                  <a:lnTo>
                    <a:pt x="1399908" y="1326970"/>
                  </a:lnTo>
                  <a:cubicBezTo>
                    <a:pt x="1473975" y="1326970"/>
                    <a:pt x="1534019" y="1266926"/>
                    <a:pt x="1534019" y="1192859"/>
                  </a:cubicBezTo>
                  <a:lnTo>
                    <a:pt x="1534019" y="237555"/>
                  </a:lnTo>
                  <a:cubicBezTo>
                    <a:pt x="1534019" y="163488"/>
                    <a:pt x="1473975" y="103444"/>
                    <a:pt x="1399908" y="103444"/>
                  </a:cubicBezTo>
                  <a:close/>
                  <a:moveTo>
                    <a:pt x="182164" y="0"/>
                  </a:moveTo>
                  <a:lnTo>
                    <a:pt x="1479768" y="0"/>
                  </a:lnTo>
                  <a:cubicBezTo>
                    <a:pt x="1580374" y="0"/>
                    <a:pt x="1661932" y="81558"/>
                    <a:pt x="1661932" y="182164"/>
                  </a:cubicBezTo>
                  <a:lnTo>
                    <a:pt x="1661932" y="1561313"/>
                  </a:lnTo>
                  <a:cubicBezTo>
                    <a:pt x="1661932" y="1661919"/>
                    <a:pt x="1580374" y="1743477"/>
                    <a:pt x="1479768" y="1743477"/>
                  </a:cubicBezTo>
                  <a:lnTo>
                    <a:pt x="182164" y="1743477"/>
                  </a:lnTo>
                  <a:cubicBezTo>
                    <a:pt x="81558" y="1743477"/>
                    <a:pt x="0" y="1661919"/>
                    <a:pt x="0" y="1561313"/>
                  </a:cubicBezTo>
                  <a:lnTo>
                    <a:pt x="0" y="182164"/>
                  </a:lnTo>
                  <a:cubicBezTo>
                    <a:pt x="0" y="81558"/>
                    <a:pt x="81558" y="0"/>
                    <a:pt x="182164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/>
          <p:cNvSpPr/>
          <p:nvPr/>
        </p:nvSpPr>
        <p:spPr>
          <a:xfrm>
            <a:off x="3820989" y="685783"/>
            <a:ext cx="1435091" cy="1404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y picture,picture,old,school,black board,camera,learn,teaching,teach,photography,photo,pic,image,edu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72" y="849224"/>
            <a:ext cx="869323" cy="8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3770193" y="2603456"/>
            <a:ext cx="1435091" cy="1404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new,database,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39" y="265381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/>
          <p:cNvSpPr/>
          <p:nvPr/>
        </p:nvSpPr>
        <p:spPr>
          <a:xfrm>
            <a:off x="6523048" y="682133"/>
            <a:ext cx="1435091" cy="1404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523048" y="2650449"/>
            <a:ext cx="1435091" cy="1404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file,new,paper,docu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93" y="260050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tock,task,centang,check,todo,write,writing,ed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96" y="5650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5" grpId="0"/>
      <p:bldP spid="26" grpId="0"/>
      <p:bldP spid="27" grpId="0"/>
      <p:bldP spid="28" grpId="0"/>
      <p:bldP spid="30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0"/>
          <a:stretch/>
        </p:blipFill>
        <p:spPr bwMode="auto">
          <a:xfrm>
            <a:off x="0" y="0"/>
            <a:ext cx="9143999" cy="460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Traditional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iT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development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4177" y="3444255"/>
            <a:ext cx="264549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Development </a:t>
            </a:r>
            <a:r>
              <a:rPr lang="en-US" sz="2400" dirty="0" err="1" smtClean="0">
                <a:solidFill>
                  <a:schemeClr val="bg1"/>
                </a:solidFill>
                <a:latin typeface="Arial Black" pitchFamily="34" charset="0"/>
              </a:rPr>
              <a:t>Enviroment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35992" y="3421411"/>
            <a:ext cx="346379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Production Environment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" name="Not Equal 3"/>
          <p:cNvSpPr/>
          <p:nvPr/>
        </p:nvSpPr>
        <p:spPr>
          <a:xfrm>
            <a:off x="3571875" y="1628508"/>
            <a:ext cx="2114286" cy="1219200"/>
          </a:xfrm>
          <a:prstGeom prst="mathNotEqual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49313" y="845752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61802" y="846821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90" name="Picture 6" descr="folder,home,building,homepage,ho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0925" y="827027"/>
            <a:ext cx="2356373" cy="235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ome,building,homepage,hou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1409" y="845752"/>
            <a:ext cx="2352466" cy="235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4" grpId="0" animBg="1"/>
      <p:bldP spid="10" grpId="0" animBg="1"/>
      <p:bldP spid="11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0"/>
          <a:stretch/>
        </p:blipFill>
        <p:spPr bwMode="auto">
          <a:xfrm>
            <a:off x="0" y="0"/>
            <a:ext cx="9143999" cy="460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Traditional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iT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operations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20634" y="621725"/>
            <a:ext cx="2325077" cy="1977170"/>
            <a:chOff x="6260652" y="802700"/>
            <a:chExt cx="2325077" cy="1977170"/>
          </a:xfrm>
        </p:grpSpPr>
        <p:sp>
          <p:nvSpPr>
            <p:cNvPr id="46" name="TextBox 45"/>
            <p:cNvSpPr txBox="1"/>
            <p:nvPr/>
          </p:nvSpPr>
          <p:spPr>
            <a:xfrm>
              <a:off x="6260652" y="2348983"/>
              <a:ext cx="232507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 Black" pitchFamily="34" charset="0"/>
                </a:rPr>
                <a:t>Problems in releasing new code into production</a:t>
              </a:r>
              <a:endParaRPr lang="en-US" sz="105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574280" y="802700"/>
              <a:ext cx="1697822" cy="166116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network,drive,off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4711" y="973514"/>
              <a:ext cx="1116960" cy="111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434023" y="651137"/>
            <a:ext cx="1673762" cy="1979622"/>
            <a:chOff x="1981572" y="776957"/>
            <a:chExt cx="1673762" cy="1979622"/>
          </a:xfrm>
        </p:grpSpPr>
        <p:sp>
          <p:nvSpPr>
            <p:cNvPr id="26" name="TextBox 25"/>
            <p:cNvSpPr txBox="1"/>
            <p:nvPr/>
          </p:nvSpPr>
          <p:spPr>
            <a:xfrm>
              <a:off x="2010035" y="2341081"/>
              <a:ext cx="1628775" cy="4154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 Black" pitchFamily="34" charset="0"/>
                </a:rPr>
                <a:t>Ineffective tooling to administer</a:t>
              </a:r>
              <a:endParaRPr lang="en-US" sz="105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981572" y="829720"/>
              <a:ext cx="1673762" cy="163762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10" descr="rad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49621" y="776957"/>
              <a:ext cx="1360602" cy="1360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579415" y="655622"/>
            <a:ext cx="1952734" cy="1943273"/>
            <a:chOff x="98621" y="665450"/>
            <a:chExt cx="1952734" cy="1943273"/>
          </a:xfrm>
        </p:grpSpPr>
        <p:sp>
          <p:nvSpPr>
            <p:cNvPr id="24" name="TextBox 23"/>
            <p:cNvSpPr txBox="1"/>
            <p:nvPr/>
          </p:nvSpPr>
          <p:spPr>
            <a:xfrm>
              <a:off x="98621" y="2193225"/>
              <a:ext cx="1952734" cy="4154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 Black" pitchFamily="34" charset="0"/>
                </a:rPr>
                <a:t>Constant Growing Number of Servers</a:t>
              </a:r>
              <a:endParaRPr lang="en-US" sz="105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88755" y="665450"/>
              <a:ext cx="1705674" cy="166884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7319" y="984712"/>
              <a:ext cx="1641823" cy="943323"/>
              <a:chOff x="335829" y="1466502"/>
              <a:chExt cx="2544379" cy="1461894"/>
            </a:xfrm>
          </p:grpSpPr>
          <p:pic>
            <p:nvPicPr>
              <p:cNvPr id="1026" name="Picture 2" descr="server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829" y="1466502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server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775" y="1552227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server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450" y="1616778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server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1008" y="1709195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 descr="char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5627">
              <a:off x="307320" y="1530119"/>
              <a:ext cx="1641822" cy="34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1855601" y="2452606"/>
            <a:ext cx="2034208" cy="2046055"/>
            <a:chOff x="395728" y="2545376"/>
            <a:chExt cx="2034208" cy="2046055"/>
          </a:xfrm>
        </p:grpSpPr>
        <p:sp>
          <p:nvSpPr>
            <p:cNvPr id="23" name="TextBox 22"/>
            <p:cNvSpPr txBox="1"/>
            <p:nvPr/>
          </p:nvSpPr>
          <p:spPr>
            <a:xfrm>
              <a:off x="395728" y="4175933"/>
              <a:ext cx="2034208" cy="4154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 Black" pitchFamily="34" charset="0"/>
                </a:rPr>
                <a:t>Scheduling and </a:t>
              </a:r>
              <a:r>
                <a:rPr lang="en-US" sz="1050" dirty="0" err="1" smtClean="0">
                  <a:solidFill>
                    <a:schemeClr val="bg1"/>
                  </a:solidFill>
                  <a:latin typeface="Arial Black" pitchFamily="34" charset="0"/>
                </a:rPr>
                <a:t>burocreacy</a:t>
              </a:r>
              <a:endParaRPr lang="en-US" sz="105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87265" y="2545376"/>
              <a:ext cx="1752314" cy="171448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83465" y="2699727"/>
              <a:ext cx="1458734" cy="1405777"/>
              <a:chOff x="765175" y="1535112"/>
              <a:chExt cx="1687141" cy="1625892"/>
            </a:xfrm>
          </p:grpSpPr>
          <p:pic>
            <p:nvPicPr>
              <p:cNvPr id="28" name="Picture 4" descr="document,file,paper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3116" y="1941803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calendar,date,schedul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175" y="1535112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4829173" y="2372096"/>
            <a:ext cx="1925747" cy="2180091"/>
            <a:chOff x="4857748" y="2324471"/>
            <a:chExt cx="1925747" cy="2180091"/>
          </a:xfrm>
        </p:grpSpPr>
        <p:sp>
          <p:nvSpPr>
            <p:cNvPr id="30" name="TextBox 29"/>
            <p:cNvSpPr txBox="1"/>
            <p:nvPr/>
          </p:nvSpPr>
          <p:spPr>
            <a:xfrm>
              <a:off x="4980554" y="4089064"/>
              <a:ext cx="1802941" cy="4154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 Black" pitchFamily="34" charset="0"/>
                </a:rPr>
                <a:t>Responsible for diagnose problems</a:t>
              </a:r>
              <a:endParaRPr lang="en-US" sz="105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857748" y="2383451"/>
              <a:ext cx="1897172" cy="1856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6" descr="network,utility,too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249" y="2324471"/>
              <a:ext cx="1644911" cy="1644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03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21676"/>
          <a:stretch/>
        </p:blipFill>
        <p:spPr bwMode="auto">
          <a:xfrm>
            <a:off x="-6773" y="-6772"/>
            <a:ext cx="9167112" cy="46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The conflict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00075" y="3939079"/>
            <a:ext cx="50673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developers</a:t>
            </a:r>
            <a:endParaRPr lang="en-US" sz="40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0307" y="3986492"/>
            <a:ext cx="51928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operations</a:t>
            </a:r>
            <a:endParaRPr lang="en-US" sz="40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3853657" y="3735809"/>
            <a:ext cx="1661317" cy="1114425"/>
          </a:xfrm>
          <a:prstGeom prst="mathMultiply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09"/>
          <a:stretch/>
        </p:blipFill>
        <p:spPr bwMode="auto">
          <a:xfrm>
            <a:off x="0" y="0"/>
            <a:ext cx="91440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075" y="790575"/>
            <a:ext cx="8743950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DEVOPS integrates </a:t>
            </a:r>
            <a:r>
              <a:rPr lang="en-US" sz="3200" dirty="0" smtClean="0">
                <a:solidFill>
                  <a:srgbClr val="FF0000"/>
                </a:solidFill>
                <a:latin typeface="Arial Black" pitchFamily="34" charset="0"/>
              </a:rPr>
              <a:t>developers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 and </a:t>
            </a:r>
            <a:r>
              <a:rPr lang="en-US" sz="3200" dirty="0" smtClean="0">
                <a:solidFill>
                  <a:srgbClr val="FF0000"/>
                </a:solidFill>
                <a:latin typeface="Arial Black" pitchFamily="34" charset="0"/>
              </a:rPr>
              <a:t>operations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 teams in order to improve </a:t>
            </a:r>
            <a:r>
              <a:rPr lang="en-US" sz="3200" u="sng" dirty="0" smtClean="0">
                <a:solidFill>
                  <a:schemeClr val="bg1"/>
                </a:solidFill>
                <a:latin typeface="Arial Black" pitchFamily="34" charset="0"/>
              </a:rPr>
              <a:t>collaboration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 and </a:t>
            </a:r>
            <a:r>
              <a:rPr lang="en-US" sz="3200" u="sng" dirty="0" smtClean="0">
                <a:solidFill>
                  <a:schemeClr val="bg1"/>
                </a:solidFill>
                <a:latin typeface="Arial Black" pitchFamily="34" charset="0"/>
              </a:rPr>
              <a:t>productivity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 by automating infrastructure, workflows and </a:t>
            </a:r>
            <a:r>
              <a:rPr lang="en-US" sz="3200" u="sng" dirty="0" smtClean="0">
                <a:solidFill>
                  <a:schemeClr val="bg1"/>
                </a:solidFill>
                <a:latin typeface="Arial Black" pitchFamily="34" charset="0"/>
              </a:rPr>
              <a:t>continuously measuring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 application performance.</a:t>
            </a:r>
            <a:endParaRPr lang="en-US" sz="32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09"/>
          <a:stretch/>
        </p:blipFill>
        <p:spPr bwMode="auto">
          <a:xfrm>
            <a:off x="0" y="0"/>
            <a:ext cx="91440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751355" y="-18220"/>
            <a:ext cx="3984498" cy="3984498"/>
          </a:xfrm>
          <a:custGeom>
            <a:avLst/>
            <a:gdLst>
              <a:gd name="connsiteX0" fmla="*/ 1992249 w 3984498"/>
              <a:gd name="connsiteY0" fmla="*/ 0 h 3984498"/>
              <a:gd name="connsiteX1" fmla="*/ 3984498 w 3984498"/>
              <a:gd name="connsiteY1" fmla="*/ 1992249 h 3984498"/>
              <a:gd name="connsiteX2" fmla="*/ 1992249 w 3984498"/>
              <a:gd name="connsiteY2" fmla="*/ 3984498 h 3984498"/>
              <a:gd name="connsiteX3" fmla="*/ 1992249 w 3984498"/>
              <a:gd name="connsiteY3" fmla="*/ 1992249 h 3984498"/>
              <a:gd name="connsiteX4" fmla="*/ 1992249 w 3984498"/>
              <a:gd name="connsiteY4" fmla="*/ 0 h 398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498" h="3984498">
                <a:moveTo>
                  <a:pt x="1992249" y="0"/>
                </a:moveTo>
                <a:cubicBezTo>
                  <a:pt x="3092538" y="0"/>
                  <a:pt x="3984498" y="891960"/>
                  <a:pt x="3984498" y="1992249"/>
                </a:cubicBezTo>
                <a:cubicBezTo>
                  <a:pt x="3984498" y="3092538"/>
                  <a:pt x="3092538" y="3984498"/>
                  <a:pt x="1992249" y="3984498"/>
                </a:cubicBezTo>
                <a:lnTo>
                  <a:pt x="1992249" y="1992249"/>
                </a:lnTo>
                <a:lnTo>
                  <a:pt x="1992249" y="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793" tIns="1126110" rIns="466770" bIns="112610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30" name="Circular Arrow 29"/>
          <p:cNvSpPr/>
          <p:nvPr/>
        </p:nvSpPr>
        <p:spPr>
          <a:xfrm>
            <a:off x="2504695" y="-264879"/>
            <a:ext cx="4477816" cy="4477816"/>
          </a:xfrm>
          <a:prstGeom prst="circularArrow">
            <a:avLst>
              <a:gd name="adj1" fmla="val 5085"/>
              <a:gd name="adj2" fmla="val 327528"/>
              <a:gd name="adj3" fmla="val 5072472"/>
              <a:gd name="adj4" fmla="val 162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 30"/>
          <p:cNvSpPr/>
          <p:nvPr/>
        </p:nvSpPr>
        <p:spPr>
          <a:xfrm>
            <a:off x="2771167" y="362780"/>
            <a:ext cx="3984498" cy="3984498"/>
          </a:xfrm>
          <a:custGeom>
            <a:avLst/>
            <a:gdLst>
              <a:gd name="connsiteX0" fmla="*/ 1992249 w 3984498"/>
              <a:gd name="connsiteY0" fmla="*/ 3984498 h 3984498"/>
              <a:gd name="connsiteX1" fmla="*/ 0 w 3984498"/>
              <a:gd name="connsiteY1" fmla="*/ 1992249 h 3984498"/>
              <a:gd name="connsiteX2" fmla="*/ 1992249 w 3984498"/>
              <a:gd name="connsiteY2" fmla="*/ 0 h 3984498"/>
              <a:gd name="connsiteX3" fmla="*/ 1992249 w 3984498"/>
              <a:gd name="connsiteY3" fmla="*/ 1992249 h 3984498"/>
              <a:gd name="connsiteX4" fmla="*/ 1992249 w 3984498"/>
              <a:gd name="connsiteY4" fmla="*/ 3984498 h 398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498" h="3984498">
                <a:moveTo>
                  <a:pt x="1992249" y="3984498"/>
                </a:moveTo>
                <a:cubicBezTo>
                  <a:pt x="891960" y="3984498"/>
                  <a:pt x="0" y="3092538"/>
                  <a:pt x="0" y="1992249"/>
                </a:cubicBezTo>
                <a:cubicBezTo>
                  <a:pt x="0" y="891960"/>
                  <a:pt x="891960" y="0"/>
                  <a:pt x="1992249" y="0"/>
                </a:cubicBezTo>
                <a:lnTo>
                  <a:pt x="1992249" y="1992249"/>
                </a:lnTo>
                <a:lnTo>
                  <a:pt x="1992249" y="3984498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6769" tIns="1126110" rIns="2259794" bIns="112610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32" name="Circular Arrow 31"/>
          <p:cNvSpPr/>
          <p:nvPr/>
        </p:nvSpPr>
        <p:spPr>
          <a:xfrm>
            <a:off x="2524507" y="116121"/>
            <a:ext cx="4477816" cy="4477816"/>
          </a:xfrm>
          <a:prstGeom prst="circularArrow">
            <a:avLst>
              <a:gd name="adj1" fmla="val 5085"/>
              <a:gd name="adj2" fmla="val 327528"/>
              <a:gd name="adj3" fmla="val 15872472"/>
              <a:gd name="adj4" fmla="val 54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3" name="Group 32"/>
          <p:cNvGrpSpPr/>
          <p:nvPr/>
        </p:nvGrpSpPr>
        <p:grpSpPr>
          <a:xfrm>
            <a:off x="4763416" y="550469"/>
            <a:ext cx="1872130" cy="1825484"/>
            <a:chOff x="7526583" y="482217"/>
            <a:chExt cx="1404727" cy="1369727"/>
          </a:xfrm>
        </p:grpSpPr>
        <p:pic>
          <p:nvPicPr>
            <p:cNvPr id="34" name="Picture 2" descr="user,business man,man,account,male,person,people,profile,human,memb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6583" y="1067301"/>
              <a:ext cx="784642" cy="78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Cloud Callout 34"/>
            <p:cNvSpPr/>
            <p:nvPr/>
          </p:nvSpPr>
          <p:spPr>
            <a:xfrm>
              <a:off x="8117583" y="482217"/>
              <a:ext cx="813727" cy="889566"/>
            </a:xfrm>
            <a:prstGeom prst="cloudCallout">
              <a:avLst>
                <a:gd name="adj1" fmla="val -54730"/>
                <a:gd name="adj2" fmla="val 33178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2" descr="https://gogopinhelp.files.wordpress.com/2012/01/website-form-step-fina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8947" y="590003"/>
              <a:ext cx="618477" cy="57882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/>
          <p:cNvSpPr txBox="1"/>
          <p:nvPr/>
        </p:nvSpPr>
        <p:spPr>
          <a:xfrm>
            <a:off x="3217518" y="2847042"/>
            <a:ext cx="226917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Arial Black" pitchFamily="34" charset="0"/>
              </a:rPr>
              <a:t>DevOps</a:t>
            </a:r>
            <a:endParaRPr lang="en-US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577964" y="1079827"/>
            <a:ext cx="1501449" cy="1917575"/>
            <a:chOff x="200853" y="2546670"/>
            <a:chExt cx="1226445" cy="1566354"/>
          </a:xfrm>
        </p:grpSpPr>
        <p:grpSp>
          <p:nvGrpSpPr>
            <p:cNvPr id="39" name="Group 38"/>
            <p:cNvGrpSpPr/>
            <p:nvPr/>
          </p:nvGrpSpPr>
          <p:grpSpPr>
            <a:xfrm>
              <a:off x="372604" y="2546670"/>
              <a:ext cx="1019353" cy="1566354"/>
              <a:chOff x="5925305" y="2269821"/>
              <a:chExt cx="1543897" cy="2372375"/>
            </a:xfrm>
          </p:grpSpPr>
          <p:pic>
            <p:nvPicPr>
              <p:cNvPr id="47" name="Picture 46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5305" y="3452130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5305" y="2860976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5305" y="2269821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9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5680" y="3558674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50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5680" y="2967520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5680" y="2376365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336486" y="2939973"/>
              <a:ext cx="1090812" cy="1006680"/>
              <a:chOff x="174408" y="681859"/>
              <a:chExt cx="1279827" cy="1181117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174408" y="681859"/>
                <a:ext cx="1279827" cy="1165670"/>
                <a:chOff x="4727575" y="928617"/>
                <a:chExt cx="1828800" cy="1665676"/>
              </a:xfrm>
            </p:grpSpPr>
            <p:pic>
              <p:nvPicPr>
                <p:cNvPr id="44" name="Picture 4" descr="256x256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37175" y="928617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" descr="128x128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7575" y="1122362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6" descr="https://encrypted-tbn3.gstatic.com/images?q=tbn:ANd9GcRRhRo0mQZNVF7QI3gacQaDCYISSGj4LWDtaMPD4DZvIS-bmCvq"/>
                <p:cNvPicPr>
                  <a:picLocks noChangeAspect="1" noChangeArrowheads="1"/>
                </p:cNvPicPr>
                <p:nvPr/>
              </p:nvPicPr>
              <p:blipFill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7667" y="1347587"/>
                  <a:ext cx="1246706" cy="1246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3" name="Picture 8" descr="xcode,hammer,tool,utility,blue print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974" y="1232639"/>
                <a:ext cx="630336" cy="630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" name="Picture 6" descr="network,utility,too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53" y="3033114"/>
              <a:ext cx="593465" cy="59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/>
          <p:cNvSpPr txBox="1"/>
          <p:nvPr/>
        </p:nvSpPr>
        <p:spPr>
          <a:xfrm>
            <a:off x="4717296" y="2353077"/>
            <a:ext cx="226917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Business</a:t>
            </a:r>
            <a:endParaRPr lang="en-US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79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09"/>
          <a:stretch/>
        </p:blipFill>
        <p:spPr bwMode="auto">
          <a:xfrm>
            <a:off x="0" y="0"/>
            <a:ext cx="91440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5" y="1461141"/>
            <a:ext cx="8743950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 Black" pitchFamily="34" charset="0"/>
              </a:rPr>
              <a:t>“Ops who thinks like </a:t>
            </a:r>
            <a:r>
              <a:rPr lang="en-US" sz="4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 Black" pitchFamily="34" charset="0"/>
              </a:rPr>
              <a:t>Devs</a:t>
            </a:r>
            <a:endParaRPr lang="en-US" sz="44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Arial Black" pitchFamily="34" charset="0"/>
            </a:endParaRPr>
          </a:p>
          <a:p>
            <a:pPr algn="ctr"/>
            <a:r>
              <a:rPr lang="en-US" sz="4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 Black" pitchFamily="34" charset="0"/>
              </a:rPr>
              <a:t>Devs</a:t>
            </a:r>
            <a:r>
              <a:rPr lang="en-US" sz="4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 Black" pitchFamily="34" charset="0"/>
              </a:rPr>
              <a:t> who thinks like Ops”</a:t>
            </a:r>
            <a:endParaRPr lang="en-US" sz="4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Arial Black" pitchFamily="34" charset="0"/>
            </a:endParaRPr>
          </a:p>
        </p:txBody>
      </p:sp>
      <p:pic>
        <p:nvPicPr>
          <p:cNvPr id="2050" name="Picture 2" descr="http://itrevolution.com/wp-content/uploads/2012/04/PPhardco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1" y="2939976"/>
            <a:ext cx="1336674" cy="164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2801" y="4318000"/>
            <a:ext cx="197802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Gene Kim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26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Hat Internal Presentatio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ed Hat Internal Presentatio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Red Hat DevOps - external</Template>
  <TotalTime>8256</TotalTime>
  <Words>1210</Words>
  <Application>Microsoft Office PowerPoint</Application>
  <PresentationFormat>On-screen Show (16:9)</PresentationFormat>
  <Paragraphs>452</Paragraphs>
  <Slides>133</Slides>
  <Notes>2</Notes>
  <HiddenSlides>17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133</vt:i4>
      </vt:variant>
    </vt:vector>
  </HeadingPairs>
  <TitlesOfParts>
    <vt:vector size="135" baseType="lpstr">
      <vt:lpstr>Red Hat Internal Presentation</vt:lpstr>
      <vt:lpstr>1_Red Hat Internal Presentation</vt:lpstr>
      <vt:lpstr>Docker 101</vt:lpstr>
      <vt:lpstr>1. Introduction</vt:lpstr>
      <vt:lpstr>The Birth of Docker</vt:lpstr>
      <vt:lpstr>The Promise of Docker</vt:lpstr>
      <vt:lpstr>The Promise of Docker Benefits of the Docker Worflow</vt:lpstr>
      <vt:lpstr>What Docker Ins’t</vt:lpstr>
      <vt:lpstr>PowerPoint Presentation</vt:lpstr>
      <vt:lpstr>Process Simplification</vt:lpstr>
      <vt:lpstr>Broad Support and Adoption</vt:lpstr>
      <vt:lpstr>Architecture</vt:lpstr>
      <vt:lpstr>Getting the Most from Docker</vt:lpstr>
      <vt:lpstr>The Docker Workflow</vt:lpstr>
      <vt:lpstr>Wrap-Up </vt:lpstr>
      <vt:lpstr>3. Installing Docker</vt:lpstr>
      <vt:lpstr>Important Terminology</vt:lpstr>
      <vt:lpstr>Docker Client</vt:lpstr>
      <vt:lpstr>Docker Server</vt:lpstr>
      <vt:lpstr>Test the Setup</vt:lpstr>
      <vt:lpstr>Wrap Up</vt:lpstr>
      <vt:lpstr>6. Working with Docker Images</vt:lpstr>
      <vt:lpstr>Anatomy of a Dockerfile</vt:lpstr>
      <vt:lpstr>Building an Image</vt:lpstr>
      <vt:lpstr>Running Your Image</vt:lpstr>
      <vt:lpstr>Custom Base Images</vt:lpstr>
      <vt:lpstr>Storing Images</vt:lpstr>
      <vt:lpstr>7. Working with Docker Containers</vt:lpstr>
      <vt:lpstr>What are Containers ?</vt:lpstr>
      <vt:lpstr>Creating a Container</vt:lpstr>
      <vt:lpstr>Starting a Container</vt:lpstr>
      <vt:lpstr>Auto-Restarting a Container</vt:lpstr>
      <vt:lpstr>Auto-Restarting a Container</vt:lpstr>
      <vt:lpstr>Stopping a Container</vt:lpstr>
      <vt:lpstr>Auto-Restarting a Container</vt:lpstr>
      <vt:lpstr>Stopping a Container</vt:lpstr>
      <vt:lpstr>Killing a Container</vt:lpstr>
      <vt:lpstr>Pausing and Unpausing a Container</vt:lpstr>
      <vt:lpstr>Cleaning Up Containers and Images</vt:lpstr>
      <vt:lpstr>Next Steps</vt:lpstr>
      <vt:lpstr>8. Exploring Docker</vt:lpstr>
      <vt:lpstr>Printing the Docker Version</vt:lpstr>
      <vt:lpstr>Server Information</vt:lpstr>
      <vt:lpstr>Downloading Image Updates</vt:lpstr>
      <vt:lpstr>Inspecting a Container</vt:lpstr>
      <vt:lpstr>Getting Inside a Running Container</vt:lpstr>
      <vt:lpstr>Exploring the Shell</vt:lpstr>
      <vt:lpstr>Returning a Result</vt:lpstr>
      <vt:lpstr>Docker logs</vt:lpstr>
      <vt:lpstr>Monitoring Docker</vt:lpstr>
      <vt:lpstr>9. The Path to Production Containers </vt:lpstr>
      <vt:lpstr>Deploying</vt:lpstr>
      <vt:lpstr>Testing Containers</vt:lpstr>
      <vt:lpstr>10. Debugging Containers</vt:lpstr>
      <vt:lpstr>Process Output</vt:lpstr>
      <vt:lpstr>Process Inspection</vt:lpstr>
      <vt:lpstr>Controlling Processes</vt:lpstr>
      <vt:lpstr>Network Inspection</vt:lpstr>
      <vt:lpstr>Image History</vt:lpstr>
      <vt:lpstr>Inspecting a Container</vt:lpstr>
      <vt:lpstr>Filesystem Inspection</vt:lpstr>
      <vt:lpstr>Moving Along</vt:lpstr>
      <vt:lpstr>11. Docker at Scale</vt:lpstr>
      <vt:lpstr>Docker Swarm</vt:lpstr>
      <vt:lpstr>Centurion</vt:lpstr>
      <vt:lpstr>Amazon EC2 Container Service</vt:lpstr>
      <vt:lpstr>Wrap Up</vt:lpstr>
      <vt:lpstr>12. Advanced Topics</vt:lpstr>
      <vt:lpstr>Pluggable Backends</vt:lpstr>
      <vt:lpstr>Containers in Detail</vt:lpstr>
      <vt:lpstr>Security</vt:lpstr>
      <vt:lpstr>Networking</vt:lpstr>
      <vt:lpstr>13. Designing your production container platform</vt:lpstr>
      <vt:lpstr>The Twelve-Factor App</vt:lpstr>
      <vt:lpstr>The Reactive Manifesto</vt:lpstr>
      <vt:lpstr>14. Conclusion</vt:lpstr>
      <vt:lpstr>The Challenges</vt:lpstr>
      <vt:lpstr>The Docker Workflow</vt:lpstr>
      <vt:lpstr>Minimizing Deployment Artifacts</vt:lpstr>
      <vt:lpstr>Optimizing Storage and Retrieval</vt:lpstr>
      <vt:lpstr>The Payoff</vt:lpstr>
      <vt:lpstr>The Final 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REST using OAuth 2 in a Java EE Platform</dc:title>
  <cp:lastModifiedBy>Mauricio Leal</cp:lastModifiedBy>
  <cp:revision>231</cp:revision>
  <dcterms:modified xsi:type="dcterms:W3CDTF">2017-05-16T14:21:47Z</dcterms:modified>
</cp:coreProperties>
</file>